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1" r:id="rId1"/>
  </p:sldMasterIdLst>
  <p:notesMasterIdLst>
    <p:notesMasterId r:id="rId27"/>
  </p:notesMasterIdLst>
  <p:handoutMasterIdLst>
    <p:handoutMasterId r:id="rId28"/>
  </p:handoutMasterIdLst>
  <p:sldIdLst>
    <p:sldId id="290" r:id="rId2"/>
    <p:sldId id="293" r:id="rId3"/>
    <p:sldId id="292" r:id="rId4"/>
    <p:sldId id="256" r:id="rId5"/>
    <p:sldId id="264" r:id="rId6"/>
    <p:sldId id="267" r:id="rId7"/>
    <p:sldId id="268" r:id="rId8"/>
    <p:sldId id="269" r:id="rId9"/>
    <p:sldId id="270" r:id="rId10"/>
    <p:sldId id="286" r:id="rId11"/>
    <p:sldId id="271" r:id="rId12"/>
    <p:sldId id="272" r:id="rId13"/>
    <p:sldId id="273" r:id="rId14"/>
    <p:sldId id="274" r:id="rId15"/>
    <p:sldId id="275" r:id="rId16"/>
    <p:sldId id="289" r:id="rId17"/>
    <p:sldId id="291" r:id="rId18"/>
    <p:sldId id="277" r:id="rId19"/>
    <p:sldId id="278" r:id="rId20"/>
    <p:sldId id="280" r:id="rId21"/>
    <p:sldId id="281" r:id="rId22"/>
    <p:sldId id="283" r:id="rId23"/>
    <p:sldId id="284" r:id="rId24"/>
    <p:sldId id="288" r:id="rId25"/>
    <p:sldId id="266" r:id="rId26"/>
  </p:sldIdLst>
  <p:sldSz cx="10058400" cy="7772400"/>
  <p:notesSz cx="7023100" cy="9309100"/>
  <p:embeddedFontLst>
    <p:embeddedFont>
      <p:font typeface="Calibri Bold" panose="020F0702030404030204" pitchFamily="34" charset="0"/>
      <p:bold r:id="rId29"/>
    </p:embeddedFont>
    <p:embeddedFont>
      <p:font typeface="Calibri Light" panose="020F0302020204030204" pitchFamily="34" charset="0"/>
      <p:regular r:id="rId30"/>
      <p: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Source Sans Pro" panose="020B0604020202020204" charset="0"/>
      <p:regular r:id="rId36"/>
      <p:bold r:id="rId37"/>
      <p:italic r:id="rId38"/>
      <p:boldItalic r:id="rId39"/>
    </p:embeddedFont>
    <p:embeddedFont>
      <p:font typeface="Source Sans Pro Light" panose="020B0604020202020204" charset="0"/>
      <p:regular r:id="rId40"/>
      <p:bold r:id="rId41"/>
      <p:italic r:id="rId42"/>
      <p:boldItalic r:id="rId43"/>
    </p:embeddedFont>
    <p:embeddedFont>
      <p:font typeface="Georgia" panose="02040502050405020303" pitchFamily="18" charset="0"/>
      <p:regular r:id="rId44"/>
      <p:bold r:id="rId45"/>
      <p:italic r:id="rId46"/>
      <p:boldItalic r:id="rId47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43F9CE6-9863-4524-B6DC-6E236E6C0101}">
  <a:tblStyle styleId="{943F9CE6-9863-4524-B6DC-6E236E6C010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82"/>
  </p:normalViewPr>
  <p:slideViewPr>
    <p:cSldViewPr snapToGrid="0">
      <p:cViewPr varScale="1">
        <p:scale>
          <a:sx n="96" d="100"/>
          <a:sy n="96" d="100"/>
        </p:scale>
        <p:origin x="1758" y="96"/>
      </p:cViewPr>
      <p:guideLst>
        <p:guide orient="horz" pos="244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font" Target="fonts/font19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Arial" charset="0"/>
              <a:buNone/>
              <a:defRPr sz="1200"/>
            </a:lvl1pPr>
          </a:lstStyle>
          <a:p>
            <a:endParaRPr lang="en-US" altLang="en-US" dirty="0"/>
          </a:p>
        </p:txBody>
      </p:sp>
      <p:sp>
        <p:nvSpPr>
          <p:cNvPr id="5017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200"/>
            </a:lvl1pPr>
          </a:lstStyle>
          <a:p>
            <a:fld id="{BA921B3A-1B3F-4B20-BBCA-1307A77DEB97}" type="datetimeFigureOut">
              <a:rPr lang="en-US" altLang="en-US"/>
              <a:pPr/>
              <a:t>4/7/2021</a:t>
            </a:fld>
            <a:endParaRPr lang="en-US" altLang="en-US" dirty="0"/>
          </a:p>
        </p:txBody>
      </p:sp>
      <p:sp>
        <p:nvSpPr>
          <p:cNvPr id="5018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Arial" charset="0"/>
              <a:buNone/>
              <a:defRPr sz="1200"/>
            </a:lvl1pPr>
          </a:lstStyle>
          <a:p>
            <a:endParaRPr lang="en-US" altLang="en-US" dirty="0"/>
          </a:p>
        </p:txBody>
      </p:sp>
      <p:sp>
        <p:nvSpPr>
          <p:cNvPr id="5018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200"/>
            </a:lvl1pPr>
          </a:lstStyle>
          <a:p>
            <a:fld id="{3396AAB3-46C1-4B4C-A2A8-7F4D1386B11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603077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254125" y="698500"/>
            <a:ext cx="4516438" cy="3490913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701675" y="4421188"/>
            <a:ext cx="5619750" cy="418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308" tIns="93308" rIns="93308" bIns="93308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75621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914400" lvl="1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marL="1371600" lvl="2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marL="1828800" lvl="3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marL="2286000" lvl="4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Google Shape;95;g64fcdd8aa5_0_0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7651" name="Google Shape;96;g64fcdd8aa5_0_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Google Shape;165;g64fcdd8aa5_1_0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6867" name="Google Shape;166;g64fcdd8aa5_1_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Google Shape;165;g64fcdd8aa5_1_0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7891" name="Google Shape;166;g64fcdd8aa5_1_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Google Shape;165;g64fcdd8aa5_1_0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8915" name="Google Shape;166;g64fcdd8aa5_1_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Google Shape;165;g64fcdd8aa5_1_0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9939" name="Google Shape;166;g64fcdd8aa5_1_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Google Shape;165;g64fcdd8aa5_1_0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9939" name="Google Shape;166;g64fcdd8aa5_1_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Google Shape;165;g64fcdd8aa5_1_0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40963" name="Google Shape;166;g64fcdd8aa5_1_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Google Shape;165;g64fcdd8aa5_1_0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41987" name="Google Shape;166;g64fcdd8aa5_1_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Google Shape;165;g64fcdd8aa5_1_0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43011" name="Google Shape;166;g64fcdd8aa5_1_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Google Shape;165;g64fcdd8aa5_1_0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44035" name="Google Shape;166;g64fcdd8aa5_1_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Google Shape;165;g64fcdd8aa5_1_0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45059" name="Google Shape;166;g64fcdd8aa5_1_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Google Shape;165;g64fcdd8aa5_1_0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8675" name="Google Shape;166;g64fcdd8aa5_1_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Google Shape;165;g64fcdd8aa5_1_0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46083" name="Google Shape;166;g64fcdd8aa5_1_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Google Shape;165;g64fcdd8aa5_1_0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48131" name="Google Shape;166;g64fcdd8aa5_1_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Google Shape;480;g6f7f624e44_0_513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49155" name="Google Shape;481;g6f7f624e44_0_513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Google Shape;165;g64fcdd8aa5_1_0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9699" name="Google Shape;166;g64fcdd8aa5_1_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Google Shape;165;g64fcdd8aa5_1_0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0723" name="Google Shape;166;g64fcdd8aa5_1_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Google Shape;165;g64fcdd8aa5_1_0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1747" name="Google Shape;166;g64fcdd8aa5_1_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Google Shape;165;g64fcdd8aa5_1_0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2771" name="Google Shape;166;g64fcdd8aa5_1_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Google Shape;165;g64fcdd8aa5_1_0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3795" name="Google Shape;166;g64fcdd8aa5_1_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Google Shape;165;g64fcdd8aa5_1_0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4819" name="Google Shape;166;g64fcdd8aa5_1_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Google Shape;165;g64fcdd8aa5_1_0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5843" name="Google Shape;166;g64fcdd8aa5_1_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company.sedgwick.com/departments/sales/branding/Sedgwick%20Horizontal%20Logo%20wo%20R%20%20for%20Web_OnScreen/Solid/SDWK_HORIZ_solid_web-color.jpg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3" y="6291263"/>
            <a:ext cx="2116137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035424" y="1867933"/>
            <a:ext cx="4566600" cy="1715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83D4B"/>
              </a:buClr>
              <a:buSzPts val="5200"/>
              <a:buNone/>
              <a:defRPr sz="5200" b="0" i="0">
                <a:solidFill>
                  <a:srgbClr val="383D4B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None/>
              <a:defRPr sz="64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None/>
              <a:defRPr sz="64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None/>
              <a:defRPr sz="64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None/>
              <a:defRPr sz="64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None/>
              <a:defRPr sz="64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None/>
              <a:defRPr sz="64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None/>
              <a:defRPr sz="64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None/>
              <a:defRPr sz="64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035424" y="4075151"/>
            <a:ext cx="4566600" cy="1197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D4B"/>
              </a:buClr>
              <a:buSzPts val="1900"/>
              <a:buFont typeface="Georgia"/>
              <a:buNone/>
              <a:defRPr sz="1900" i="1">
                <a:solidFill>
                  <a:srgbClr val="383D4B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Georgia"/>
              <a:buNone/>
              <a:defRPr sz="22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Georgia"/>
              <a:buNone/>
              <a:defRPr sz="22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Georgia"/>
              <a:buNone/>
              <a:defRPr sz="22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Georgia"/>
              <a:buNone/>
              <a:defRPr sz="22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Georgia"/>
              <a:buNone/>
              <a:defRPr sz="22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Georgia"/>
              <a:buNone/>
              <a:defRPr sz="22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Georgia"/>
              <a:buNone/>
              <a:defRPr sz="22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Georgia"/>
              <a:buNone/>
              <a:defRPr sz="22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 idx="2"/>
          </p:nvPr>
        </p:nvSpPr>
        <p:spPr>
          <a:xfrm>
            <a:off x="1035424" y="1488138"/>
            <a:ext cx="4566600" cy="227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18FC8"/>
              </a:buClr>
              <a:buSzPts val="1400"/>
              <a:buFont typeface="Source Sans Pro"/>
              <a:buNone/>
              <a:defRPr sz="1400" b="1" i="0">
                <a:solidFill>
                  <a:srgbClr val="018FC8"/>
                </a:solidFill>
                <a:latin typeface="Calibri Bold"/>
                <a:ea typeface="Source Sans Pro"/>
                <a:cs typeface="Calibri Bold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89ED1"/>
              </a:buClr>
              <a:buSzPts val="6400"/>
              <a:buNone/>
              <a:defRPr sz="6400">
                <a:solidFill>
                  <a:srgbClr val="489ED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89ED1"/>
              </a:buClr>
              <a:buSzPts val="6400"/>
              <a:buNone/>
              <a:defRPr sz="6400">
                <a:solidFill>
                  <a:srgbClr val="489ED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89ED1"/>
              </a:buClr>
              <a:buSzPts val="6400"/>
              <a:buNone/>
              <a:defRPr sz="6400">
                <a:solidFill>
                  <a:srgbClr val="489ED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89ED1"/>
              </a:buClr>
              <a:buSzPts val="6400"/>
              <a:buNone/>
              <a:defRPr sz="6400">
                <a:solidFill>
                  <a:srgbClr val="489ED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89ED1"/>
              </a:buClr>
              <a:buSzPts val="6400"/>
              <a:buNone/>
              <a:defRPr sz="6400">
                <a:solidFill>
                  <a:srgbClr val="489ED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89ED1"/>
              </a:buClr>
              <a:buSzPts val="6400"/>
              <a:buNone/>
              <a:defRPr sz="6400">
                <a:solidFill>
                  <a:srgbClr val="489ED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89ED1"/>
              </a:buClr>
              <a:buSzPts val="6400"/>
              <a:buNone/>
              <a:defRPr sz="6400">
                <a:solidFill>
                  <a:srgbClr val="489ED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89ED1"/>
              </a:buClr>
              <a:buSzPts val="6400"/>
              <a:buNone/>
              <a:defRPr sz="6400">
                <a:solidFill>
                  <a:srgbClr val="489ED1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5443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oogle Shape;25;p6"/>
          <p:cNvCxnSpPr>
            <a:cxnSpLocks noChangeShapeType="1"/>
          </p:cNvCxnSpPr>
          <p:nvPr/>
        </p:nvCxnSpPr>
        <p:spPr bwMode="auto">
          <a:xfrm>
            <a:off x="239713" y="1273175"/>
            <a:ext cx="331787" cy="0"/>
          </a:xfrm>
          <a:prstGeom prst="straightConnector1">
            <a:avLst/>
          </a:prstGeom>
          <a:noFill/>
          <a:ln w="28575">
            <a:solidFill>
              <a:srgbClr val="018FC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2" descr="Picture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7132638"/>
            <a:ext cx="16398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739588" y="1059873"/>
            <a:ext cx="6299100" cy="354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83D4B"/>
              </a:buClr>
              <a:buSzPts val="2500"/>
              <a:buNone/>
              <a:defRPr sz="2500" b="0" i="0">
                <a:solidFill>
                  <a:srgbClr val="383D4B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22" name="Google Shape;22;p6"/>
          <p:cNvSpPr txBox="1">
            <a:spLocks noGrp="1"/>
          </p:cNvSpPr>
          <p:nvPr>
            <p:ph type="body" idx="1"/>
          </p:nvPr>
        </p:nvSpPr>
        <p:spPr>
          <a:xfrm>
            <a:off x="739588" y="1893220"/>
            <a:ext cx="6617700" cy="5010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383D4B"/>
              </a:buClr>
              <a:buSzPts val="1400"/>
              <a:buChar char="●"/>
              <a:defRPr b="0" i="0">
                <a:solidFill>
                  <a:srgbClr val="383D4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304800" rtl="0">
              <a:spcBef>
                <a:spcPts val="2000"/>
              </a:spcBef>
              <a:spcAft>
                <a:spcPts val="0"/>
              </a:spcAft>
              <a:buClr>
                <a:srgbClr val="383D4B"/>
              </a:buClr>
              <a:buSzPts val="1200"/>
              <a:buChar char="○"/>
              <a:defRPr>
                <a:solidFill>
                  <a:srgbClr val="383D4B"/>
                </a:solidFill>
              </a:defRPr>
            </a:lvl2pPr>
            <a:lvl3pPr marL="1371600" lvl="2" indent="-304800" rtl="0">
              <a:spcBef>
                <a:spcPts val="2000"/>
              </a:spcBef>
              <a:spcAft>
                <a:spcPts val="0"/>
              </a:spcAft>
              <a:buClr>
                <a:srgbClr val="383D4B"/>
              </a:buClr>
              <a:buSzPts val="1200"/>
              <a:buChar char="■"/>
              <a:defRPr>
                <a:solidFill>
                  <a:srgbClr val="383D4B"/>
                </a:solidFill>
              </a:defRPr>
            </a:lvl3pPr>
            <a:lvl4pPr marL="1828800" lvl="3" indent="-298450" rtl="0">
              <a:spcBef>
                <a:spcPts val="2000"/>
              </a:spcBef>
              <a:spcAft>
                <a:spcPts val="0"/>
              </a:spcAft>
              <a:buClr>
                <a:srgbClr val="383D4B"/>
              </a:buClr>
              <a:buSzPts val="1100"/>
              <a:buChar char="●"/>
              <a:defRPr>
                <a:solidFill>
                  <a:srgbClr val="383D4B"/>
                </a:solidFill>
              </a:defRPr>
            </a:lvl4pPr>
            <a:lvl5pPr marL="2286000" lvl="4" indent="-298450" rtl="0">
              <a:spcBef>
                <a:spcPts val="2000"/>
              </a:spcBef>
              <a:spcAft>
                <a:spcPts val="0"/>
              </a:spcAft>
              <a:buClr>
                <a:srgbClr val="383D4B"/>
              </a:buClr>
              <a:buSzPts val="1100"/>
              <a:buChar char="○"/>
              <a:defRPr>
                <a:solidFill>
                  <a:srgbClr val="383D4B"/>
                </a:solidFill>
              </a:defRPr>
            </a:lvl5pPr>
            <a:lvl6pPr marL="2743200" lvl="5" indent="-292100" rtl="0">
              <a:spcBef>
                <a:spcPts val="2000"/>
              </a:spcBef>
              <a:spcAft>
                <a:spcPts val="0"/>
              </a:spcAft>
              <a:buClr>
                <a:srgbClr val="383D4B"/>
              </a:buClr>
              <a:buSzPts val="1000"/>
              <a:buChar char="■"/>
              <a:defRPr>
                <a:solidFill>
                  <a:srgbClr val="383D4B"/>
                </a:solidFill>
              </a:defRPr>
            </a:lvl6pPr>
            <a:lvl7pPr marL="3200400" lvl="6" indent="-292100" rtl="0">
              <a:spcBef>
                <a:spcPts val="2000"/>
              </a:spcBef>
              <a:spcAft>
                <a:spcPts val="0"/>
              </a:spcAft>
              <a:buClr>
                <a:srgbClr val="383D4B"/>
              </a:buClr>
              <a:buSzPts val="1000"/>
              <a:buChar char="●"/>
              <a:defRPr>
                <a:solidFill>
                  <a:srgbClr val="383D4B"/>
                </a:solidFill>
              </a:defRPr>
            </a:lvl7pPr>
            <a:lvl8pPr marL="3657600" lvl="7" indent="-279400" rtl="0">
              <a:spcBef>
                <a:spcPts val="2000"/>
              </a:spcBef>
              <a:spcAft>
                <a:spcPts val="0"/>
              </a:spcAft>
              <a:buClr>
                <a:srgbClr val="383D4B"/>
              </a:buClr>
              <a:buSzPts val="800"/>
              <a:buChar char="○"/>
              <a:defRPr>
                <a:solidFill>
                  <a:srgbClr val="383D4B"/>
                </a:solidFill>
              </a:defRPr>
            </a:lvl8pPr>
            <a:lvl9pPr marL="4114800" lvl="8" indent="-279400" rtl="0">
              <a:spcBef>
                <a:spcPts val="2000"/>
              </a:spcBef>
              <a:spcAft>
                <a:spcPts val="2000"/>
              </a:spcAft>
              <a:buClr>
                <a:srgbClr val="383D4B"/>
              </a:buClr>
              <a:buSzPts val="800"/>
              <a:buChar char="■"/>
              <a:defRPr>
                <a:solidFill>
                  <a:srgbClr val="383D4B"/>
                </a:solidFill>
              </a:defRPr>
            </a:lvl9pPr>
          </a:lstStyle>
          <a:p>
            <a:endParaRPr dirty="0"/>
          </a:p>
        </p:txBody>
      </p:sp>
      <p:sp>
        <p:nvSpPr>
          <p:cNvPr id="24" name="Google Shape;24;p6"/>
          <p:cNvSpPr txBox="1">
            <a:spLocks noGrp="1"/>
          </p:cNvSpPr>
          <p:nvPr>
            <p:ph type="title" idx="2"/>
          </p:nvPr>
        </p:nvSpPr>
        <p:spPr>
          <a:xfrm>
            <a:off x="739588" y="720568"/>
            <a:ext cx="6299100" cy="162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18FC8"/>
              </a:buClr>
              <a:buSzPts val="1100"/>
              <a:buFont typeface="Source Sans Pro"/>
              <a:buNone/>
              <a:defRPr sz="1100" b="1" i="0">
                <a:solidFill>
                  <a:srgbClr val="018FC8"/>
                </a:solidFill>
                <a:latin typeface="Calibri Bold"/>
                <a:ea typeface="Source Sans Pro"/>
                <a:cs typeface="Calibri Bold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89ED1"/>
              </a:buClr>
              <a:buSzPts val="1100"/>
              <a:buNone/>
              <a:defRPr sz="1100" b="1">
                <a:solidFill>
                  <a:srgbClr val="489ED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89ED1"/>
              </a:buClr>
              <a:buSzPts val="1100"/>
              <a:buNone/>
              <a:defRPr sz="1100" b="1">
                <a:solidFill>
                  <a:srgbClr val="489ED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89ED1"/>
              </a:buClr>
              <a:buSzPts val="1100"/>
              <a:buNone/>
              <a:defRPr sz="1100" b="1">
                <a:solidFill>
                  <a:srgbClr val="489ED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89ED1"/>
              </a:buClr>
              <a:buSzPts val="1100"/>
              <a:buNone/>
              <a:defRPr sz="1100" b="1">
                <a:solidFill>
                  <a:srgbClr val="489ED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89ED1"/>
              </a:buClr>
              <a:buSzPts val="1100"/>
              <a:buNone/>
              <a:defRPr sz="1100" b="1">
                <a:solidFill>
                  <a:srgbClr val="489ED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89ED1"/>
              </a:buClr>
              <a:buSzPts val="1100"/>
              <a:buNone/>
              <a:defRPr sz="1100" b="1">
                <a:solidFill>
                  <a:srgbClr val="489ED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89ED1"/>
              </a:buClr>
              <a:buSzPts val="1100"/>
              <a:buNone/>
              <a:defRPr sz="1100" b="1">
                <a:solidFill>
                  <a:srgbClr val="489ED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89ED1"/>
              </a:buClr>
              <a:buSzPts val="1100"/>
              <a:buNone/>
              <a:defRPr sz="1100" b="1">
                <a:solidFill>
                  <a:srgbClr val="489ED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23;p6"/>
          <p:cNvSpPr txBox="1">
            <a:spLocks noGrp="1"/>
          </p:cNvSpPr>
          <p:nvPr>
            <p:ph type="sldNum" idx="10"/>
          </p:nvPr>
        </p:nvSpPr>
        <p:spPr>
          <a:xfrm>
            <a:off x="9070975" y="7419975"/>
            <a:ext cx="603250" cy="228600"/>
          </a:xfrm>
        </p:spPr>
        <p:txBody>
          <a:bodyPr/>
          <a:lstStyle>
            <a:lvl1pPr>
              <a:defRPr/>
            </a:lvl1pPr>
          </a:lstStyle>
          <a:p>
            <a:fld id="{C219B7DB-0144-402D-9E27-04E8C5695DE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98227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">
  <p:cSld name="Thank you 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7904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342900" y="673100"/>
            <a:ext cx="93726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>
              <a:sym typeface="Arial" charset="0"/>
            </a:endParaRPr>
          </a:p>
        </p:txBody>
      </p:sp>
      <p:sp>
        <p:nvSpPr>
          <p:cNvPr id="102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342900" y="1741488"/>
            <a:ext cx="937260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>
              <a:sym typeface="Arial" charset="0"/>
            </a:endParaRPr>
          </a:p>
        </p:txBody>
      </p:sp>
      <p:sp>
        <p:nvSpPr>
          <p:cNvPr id="1028" name="Google Shape;8;p1"/>
          <p:cNvSpPr txBox="1">
            <a:spLocks noGrp="1"/>
          </p:cNvSpPr>
          <p:nvPr>
            <p:ph type="sldNum" idx="12"/>
          </p:nvPr>
        </p:nvSpPr>
        <p:spPr bwMode="auto">
          <a:xfrm>
            <a:off x="9112250" y="7175500"/>
            <a:ext cx="60325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200" b="1">
                <a:solidFill>
                  <a:srgbClr val="489ED1"/>
                </a:solidFill>
                <a:latin typeface="Calibri Bold" pitchFamily="34" charset="0"/>
                <a:ea typeface="Source Sans Pro" charset="0"/>
                <a:cs typeface="Source Sans Pro" charset="0"/>
                <a:sym typeface="Source Sans Pro" charset="0"/>
              </a:defRPr>
            </a:lvl1pPr>
          </a:lstStyle>
          <a:p>
            <a:fld id="{9F33B650-6C8C-4F33-80FC-7F2A88072DC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Calibri Light" panose="020F0302020204030204" pitchFamily="34" charset="0"/>
          <a:ea typeface="Calibri Light" panose="020F0302020204030204" pitchFamily="34" charset="0"/>
          <a:cs typeface="Calibri Light" panose="020F0302020204030204" pitchFamily="34" charset="0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Calibri Light" pitchFamily="34" charset="0"/>
          <a:ea typeface="Arial"/>
          <a:cs typeface="Calibri Light" pitchFamily="34" charset="0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Calibri Light" pitchFamily="34" charset="0"/>
          <a:ea typeface="Arial"/>
          <a:cs typeface="Calibri Light" pitchFamily="34" charset="0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Calibri Light" pitchFamily="34" charset="0"/>
          <a:ea typeface="Arial"/>
          <a:cs typeface="Calibri Light" pitchFamily="34" charset="0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Calibri Light" pitchFamily="34" charset="0"/>
          <a:ea typeface="Arial"/>
          <a:cs typeface="Calibri Light" pitchFamily="34" charset="0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 b="1">
          <a:solidFill>
            <a:srgbClr val="000000"/>
          </a:solidFill>
          <a:latin typeface="Calibri Bold"/>
          <a:ea typeface="Calibri Bold"/>
          <a:cs typeface="Calibri Bold" pitchFamily="34" charset="0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RTSclass@ohiobwc.com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0058400" cy="7772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692955" y="700095"/>
            <a:ext cx="636744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tabLst>
                <a:tab pos="569913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tabLst>
                <a:tab pos="56991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tabLst>
                <a:tab pos="5699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tabLst>
                <a:tab pos="5699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tabLst>
                <a:tab pos="5699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tabLst>
                <a:tab pos="5699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tabLst>
                <a:tab pos="5699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tabLst>
                <a:tab pos="5699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tabLst>
                <a:tab pos="5699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000" b="1" u="sng" dirty="0" smtClean="0">
                <a:latin typeface="Source Sans Pro" panose="020B0604020202020204" charset="0"/>
              </a:rPr>
              <a:t>Lake County Safety Council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 smtClean="0">
                <a:latin typeface="Source Sans Pro" panose="020B0604020202020204" charset="0"/>
              </a:rPr>
              <a:t>Thursday, April 8 Meeting</a:t>
            </a:r>
            <a:endParaRPr lang="en-US" altLang="en-US" sz="4000" b="1" dirty="0">
              <a:latin typeface="Source Sans Pro" panose="020B0604020202020204" charset="0"/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407ADBEA-33DE-40CE-A7AD-6EBD83703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955" y="5347380"/>
            <a:ext cx="69342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Source Sans Pro" panose="020B0604020202020204" charset="0"/>
                <a:cs typeface="+mn-cs"/>
              </a:rPr>
              <a:t>Top 10 Common Mistakes – Workers Compensation</a:t>
            </a:r>
            <a:endParaRPr lang="en-US" sz="4400" i="1" dirty="0">
              <a:effectLst>
                <a:outerShdw blurRad="38100" dist="38100" dir="2700000" algn="tl">
                  <a:srgbClr val="000000"/>
                </a:outerShdw>
              </a:effectLst>
              <a:latin typeface="Source Sans Pro" panose="020B0604020202020204" charset="0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580" y="2623932"/>
            <a:ext cx="7115950" cy="182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02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Google Shape;170;p23"/>
          <p:cNvSpPr txBox="1">
            <a:spLocks noGrp="1"/>
          </p:cNvSpPr>
          <p:nvPr>
            <p:ph type="body" idx="1"/>
          </p:nvPr>
        </p:nvSpPr>
        <p:spPr>
          <a:xfrm>
            <a:off x="717550" y="1914525"/>
            <a:ext cx="8710613" cy="5216525"/>
          </a:xfrm>
        </p:spPr>
        <p:txBody>
          <a:bodyPr/>
          <a:lstStyle/>
          <a:p>
            <a:pPr marL="0" indent="0" eaLnBrk="1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800"/>
              <a:buFont typeface="Source Sans Pro" charset="0"/>
              <a:buNone/>
            </a:pPr>
            <a:r>
              <a:rPr lang="en-US" altLang="en-US" sz="1800" dirty="0" smtClean="0">
                <a:ea typeface="Source Sans Pro" charset="0"/>
                <a:cs typeface="Source Sans Pro" charset="0"/>
                <a:sym typeface="Source Sans Pro" charset="0"/>
              </a:rPr>
              <a:t>• Report of injury				• Claim status</a:t>
            </a:r>
          </a:p>
          <a:p>
            <a:pPr marL="0" indent="0" eaLnBrk="1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800"/>
              <a:buFont typeface="Source Sans Pro" charset="0"/>
              <a:buNone/>
            </a:pPr>
            <a:endParaRPr lang="en-US" altLang="en-US" sz="1800" dirty="0" smtClean="0">
              <a:ea typeface="Source Sans Pro" charset="0"/>
              <a:cs typeface="Source Sans Pro" charset="0"/>
              <a:sym typeface="Source Sans Pro" charset="0"/>
            </a:endParaRPr>
          </a:p>
          <a:p>
            <a:pPr marL="0" indent="0" eaLnBrk="1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800"/>
              <a:buFont typeface="Source Sans Pro" charset="0"/>
              <a:buNone/>
            </a:pPr>
            <a:r>
              <a:rPr lang="en-US" altLang="en-US" sz="1800" dirty="0" smtClean="0">
                <a:ea typeface="Source Sans Pro" charset="0"/>
                <a:cs typeface="Source Sans Pro" charset="0"/>
                <a:sym typeface="Source Sans Pro" charset="0"/>
              </a:rPr>
              <a:t>• Questions on certification and compensability	• Return to Work questions</a:t>
            </a:r>
          </a:p>
          <a:p>
            <a:pPr marL="0" indent="0" eaLnBrk="1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800"/>
              <a:buFont typeface="Source Sans Pro" charset="0"/>
              <a:buNone/>
            </a:pPr>
            <a:endParaRPr lang="en-US" altLang="en-US" sz="1800" dirty="0" smtClean="0">
              <a:ea typeface="Source Sans Pro" charset="0"/>
              <a:cs typeface="Source Sans Pro" charset="0"/>
              <a:sym typeface="Source Sans Pro" charset="0"/>
            </a:endParaRPr>
          </a:p>
          <a:p>
            <a:pPr marL="0" indent="0" eaLnBrk="1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800"/>
              <a:buFont typeface="Source Sans Pro" charset="0"/>
              <a:buNone/>
            </a:pPr>
            <a:r>
              <a:rPr lang="en-US" altLang="en-US" sz="1800" dirty="0" smtClean="0">
                <a:ea typeface="Source Sans Pro" charset="0"/>
                <a:cs typeface="Source Sans Pro" charset="0"/>
                <a:sym typeface="Source Sans Pro" charset="0"/>
              </a:rPr>
              <a:t>• Independent Medical Exams (IME)		• Receipt of hearing notice</a:t>
            </a:r>
          </a:p>
          <a:p>
            <a:pPr marL="0" indent="0" eaLnBrk="1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800"/>
              <a:buFont typeface="Source Sans Pro" charset="0"/>
              <a:buNone/>
            </a:pPr>
            <a:endParaRPr lang="en-US" altLang="en-US" sz="1800" dirty="0" smtClean="0">
              <a:ea typeface="Source Sans Pro" charset="0"/>
              <a:cs typeface="Source Sans Pro" charset="0"/>
              <a:sym typeface="Source Sans Pro" charset="0"/>
            </a:endParaRPr>
          </a:p>
          <a:p>
            <a:pPr marL="0" indent="0" eaLnBrk="1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800"/>
              <a:buFont typeface="Source Sans Pro" charset="0"/>
              <a:buNone/>
            </a:pPr>
            <a:r>
              <a:rPr lang="en-US" altLang="en-US" sz="1800" dirty="0" smtClean="0">
                <a:ea typeface="Source Sans Pro" charset="0"/>
                <a:cs typeface="Source Sans Pro" charset="0"/>
                <a:sym typeface="Source Sans Pro" charset="0"/>
              </a:rPr>
              <a:t>• Lump sum settlement			• Fraud</a:t>
            </a:r>
          </a:p>
          <a:p>
            <a:pPr marL="0" indent="0" eaLnBrk="1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800"/>
              <a:buFont typeface="Source Sans Pro" charset="0"/>
              <a:buNone/>
            </a:pPr>
            <a:endParaRPr lang="en-US" altLang="en-US" sz="1800" dirty="0" smtClean="0">
              <a:ea typeface="Source Sans Pro" charset="0"/>
              <a:cs typeface="Source Sans Pro" charset="0"/>
              <a:sym typeface="Source Sans Pro" charset="0"/>
            </a:endParaRPr>
          </a:p>
          <a:p>
            <a:pPr marL="0" indent="0" eaLnBrk="1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800"/>
              <a:buFont typeface="Source Sans Pro" charset="0"/>
              <a:buNone/>
            </a:pPr>
            <a:r>
              <a:rPr lang="en-US" altLang="en-US" sz="1800" dirty="0" smtClean="0">
                <a:ea typeface="Source Sans Pro" charset="0"/>
                <a:cs typeface="Source Sans Pro" charset="0"/>
                <a:sym typeface="Source Sans Pro" charset="0"/>
              </a:rPr>
              <a:t>• Safety programs				• Excessive treatment</a:t>
            </a:r>
          </a:p>
          <a:p>
            <a:pPr marL="0" indent="0" eaLnBrk="1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800"/>
              <a:buFont typeface="Source Sans Pro" charset="0"/>
              <a:buNone/>
            </a:pPr>
            <a:endParaRPr lang="en-US" altLang="en-US" sz="1800" dirty="0" smtClean="0">
              <a:ea typeface="Source Sans Pro" charset="0"/>
              <a:cs typeface="Source Sans Pro" charset="0"/>
              <a:sym typeface="Source Sans Pro" charset="0"/>
            </a:endParaRPr>
          </a:p>
          <a:p>
            <a:pPr marL="0" indent="0" eaLnBrk="1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800"/>
              <a:buFont typeface="Source Sans Pro" charset="0"/>
              <a:buNone/>
            </a:pPr>
            <a:r>
              <a:rPr lang="en-US" altLang="en-US" sz="1800" dirty="0" smtClean="0">
                <a:ea typeface="Source Sans Pro" charset="0"/>
                <a:cs typeface="Source Sans Pro" charset="0"/>
                <a:sym typeface="Source Sans Pro" charset="0"/>
              </a:rPr>
              <a:t>• BWC/IC orders				• Rate questions &amp; payroll audits</a:t>
            </a:r>
          </a:p>
          <a:p>
            <a:pPr marL="0" indent="0" eaLnBrk="1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800"/>
              <a:buFont typeface="Source Sans Pro" charset="0"/>
              <a:buNone/>
            </a:pPr>
            <a:endParaRPr lang="en-US" altLang="en-US" sz="1800" dirty="0" smtClean="0">
              <a:ea typeface="Source Sans Pro" charset="0"/>
              <a:cs typeface="Source Sans Pro" charset="0"/>
              <a:sym typeface="Source Sans Pro" charset="0"/>
            </a:endParaRPr>
          </a:p>
          <a:p>
            <a:pPr marL="0" indent="0" eaLnBrk="1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800"/>
              <a:buFont typeface="Source Sans Pro" charset="0"/>
              <a:buNone/>
            </a:pPr>
            <a:r>
              <a:rPr lang="en-US" altLang="en-US" sz="1800" dirty="0" smtClean="0">
                <a:ea typeface="Source Sans Pro" charset="0"/>
                <a:cs typeface="Source Sans Pro" charset="0"/>
                <a:sym typeface="Source Sans Pro" charset="0"/>
              </a:rPr>
              <a:t>			• Policy   and coverage issues 		</a:t>
            </a:r>
          </a:p>
          <a:p>
            <a:pPr marL="0" indent="0" eaLnBrk="1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800"/>
              <a:buFont typeface="Source Sans Pro" charset="0"/>
              <a:buNone/>
            </a:pPr>
            <a:endParaRPr lang="en-US" altLang="en-US" sz="1800" dirty="0" smtClean="0">
              <a:ea typeface="Source Sans Pro" charset="0"/>
              <a:cs typeface="Source Sans Pro" charset="0"/>
              <a:sym typeface="Source Sans Pro" charset="0"/>
            </a:endParaRPr>
          </a:p>
          <a:p>
            <a:pPr marL="0" indent="0" eaLnBrk="1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800"/>
              <a:buFont typeface="Source Sans Pro" charset="0"/>
              <a:buNone/>
            </a:pPr>
            <a:r>
              <a:rPr lang="en-US" altLang="en-US" sz="1800" dirty="0" smtClean="0">
                <a:ea typeface="Source Sans Pro" charset="0"/>
                <a:cs typeface="Source Sans Pro" charset="0"/>
                <a:sym typeface="Source Sans Pro" charset="0"/>
              </a:rPr>
              <a:t>		• Violation of specific safety requirements(VSSR)</a:t>
            </a:r>
          </a:p>
          <a:p>
            <a:pPr marL="0" indent="0" eaLnBrk="1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800"/>
              <a:buFont typeface="Source Sans Pro" charset="0"/>
              <a:buNone/>
            </a:pPr>
            <a:endParaRPr lang="en-US" altLang="en-US" sz="1700" dirty="0" smtClean="0">
              <a:ea typeface="Source Sans Pro" charset="0"/>
              <a:cs typeface="Source Sans Pro" charset="0"/>
              <a:sym typeface="Source Sans Pro" charset="0"/>
            </a:endParaRPr>
          </a:p>
        </p:txBody>
      </p:sp>
      <p:sp>
        <p:nvSpPr>
          <p:cNvPr id="11267" name="Google Shape;171;p23"/>
          <p:cNvSpPr>
            <a:spLocks noGrp="1"/>
          </p:cNvSpPr>
          <p:nvPr>
            <p:ph type="sldNum" sz="quarter" idx="10"/>
          </p:nvPr>
        </p:nvSpPr>
        <p:spPr>
          <a:xfrm>
            <a:off x="9112250" y="7404100"/>
            <a:ext cx="603250" cy="227013"/>
          </a:xfrm>
          <a:noFill/>
        </p:spPr>
        <p:txBody>
          <a:bodyPr/>
          <a:lstStyle>
            <a:lvl1pPr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fld id="{7B9B395C-6948-4BF4-8BBB-E4C0AC2FDAD0}" type="slidenum">
              <a:rPr lang="en-US" altLang="en-US" sz="1200">
                <a:solidFill>
                  <a:srgbClr val="489ED1"/>
                </a:solidFill>
                <a:latin typeface="Calibri Bold" pitchFamily="34" charset="0"/>
                <a:cs typeface="Source Sans Pro" charset="0"/>
                <a:sym typeface="Source Sans Pro" charset="0"/>
              </a:rPr>
              <a:pPr eaLnBrk="1" hangingPunct="1"/>
              <a:t>10</a:t>
            </a:fld>
            <a:endParaRPr lang="en-US" altLang="en-US" sz="1200" dirty="0">
              <a:solidFill>
                <a:srgbClr val="489ED1"/>
              </a:solidFill>
              <a:latin typeface="Calibri Bold" pitchFamily="34" charset="0"/>
              <a:cs typeface="Source Sans Pro" charset="0"/>
              <a:sym typeface="Source Sans Pro" charset="0"/>
            </a:endParaRPr>
          </a:p>
        </p:txBody>
      </p:sp>
      <p:sp>
        <p:nvSpPr>
          <p:cNvPr id="11268" name="Google Shape;141;p17"/>
          <p:cNvSpPr txBox="1">
            <a:spLocks/>
          </p:cNvSpPr>
          <p:nvPr/>
        </p:nvSpPr>
        <p:spPr bwMode="auto">
          <a:xfrm>
            <a:off x="717550" y="982663"/>
            <a:ext cx="9374188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buClr>
                <a:srgbClr val="000000"/>
              </a:buClr>
              <a:buFont typeface="Arial" charset="0"/>
              <a:defRPr sz="1400" b="1">
                <a:solidFill>
                  <a:srgbClr val="000000"/>
                </a:solidFill>
                <a:latin typeface="Calibri Bold" pitchFamily="34" charset="0"/>
                <a:ea typeface="Calibri Bold" pitchFamily="34" charset="0"/>
                <a:cs typeface="Calibri Bold" pitchFamily="34" charset="0"/>
                <a:sym typeface="Arial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>
                <a:srgbClr val="383D4B"/>
              </a:buClr>
              <a:buSzPts val="2500"/>
              <a:buFont typeface="Source Sans Pro Light" charset="0"/>
              <a:buNone/>
            </a:pPr>
            <a:r>
              <a:rPr lang="en-US" altLang="en-US" sz="3200" dirty="0">
                <a:solidFill>
                  <a:srgbClr val="383D4B"/>
                </a:solidFill>
                <a:latin typeface="Calibri Light" pitchFamily="34" charset="0"/>
                <a:ea typeface="Source Sans Pro Light" charset="0"/>
                <a:cs typeface="Source Sans Pro Light" charset="0"/>
                <a:sym typeface="Source Sans Pro Light" charset="0"/>
              </a:rPr>
              <a:t>MCO/TPA responsibility slide :  TPA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3"/>
          <p:cNvSpPr txBox="1">
            <a:spLocks noGrp="1"/>
          </p:cNvSpPr>
          <p:nvPr>
            <p:ph type="body" idx="1"/>
          </p:nvPr>
        </p:nvSpPr>
        <p:spPr>
          <a:xfrm>
            <a:off x="717550" y="1914525"/>
            <a:ext cx="8710613" cy="4387850"/>
          </a:xfrm>
        </p:spPr>
        <p:txBody>
          <a:bodyPr>
            <a:normAutofit/>
          </a:bodyPr>
          <a:lstStyle/>
          <a:p>
            <a:pPr eaLnBrk="1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B2A28"/>
              </a:buClr>
              <a:buFont typeface="Source Sans Pro" charset="0"/>
              <a:buChar char="●"/>
            </a:pPr>
            <a:r>
              <a:rPr lang="en-US" altLang="en-US" sz="2400" dirty="0" smtClean="0">
                <a:solidFill>
                  <a:srgbClr val="2B2A28"/>
                </a:solidFill>
                <a:latin typeface="Source Sans Pro" charset="0"/>
                <a:ea typeface="Source Sans Pro" charset="0"/>
                <a:cs typeface="Source Sans Pro" charset="0"/>
                <a:sym typeface="Source Sans Pro" charset="0"/>
              </a:rPr>
              <a:t>Ownership, management and employees need to be involved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B2A28"/>
              </a:buClr>
              <a:buFont typeface="Source Sans Pro" charset="0"/>
              <a:buNone/>
            </a:pPr>
            <a:r>
              <a:rPr lang="en-US" altLang="en-US" sz="2400" dirty="0" smtClean="0">
                <a:solidFill>
                  <a:srgbClr val="2B2A28"/>
                </a:solidFill>
                <a:latin typeface="Source Sans Pro" charset="0"/>
                <a:ea typeface="Source Sans Pro" charset="0"/>
                <a:cs typeface="Source Sans Pro" charset="0"/>
                <a:sym typeface="Source Sans Pro" charset="0"/>
              </a:rPr>
              <a:t> 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B2A28"/>
              </a:buClr>
              <a:buFont typeface="Source Sans Pro" charset="0"/>
              <a:buChar char="●"/>
            </a:pPr>
            <a:r>
              <a:rPr lang="en-US" altLang="en-US" sz="2400" dirty="0" smtClean="0">
                <a:solidFill>
                  <a:srgbClr val="2B2A28"/>
                </a:solidFill>
                <a:latin typeface="Source Sans Pro" charset="0"/>
                <a:ea typeface="Source Sans Pro" charset="0"/>
                <a:cs typeface="Source Sans Pro" charset="0"/>
                <a:sym typeface="Source Sans Pro" charset="0"/>
              </a:rPr>
              <a:t>Be proactive </a:t>
            </a:r>
            <a:endParaRPr lang="en-US" altLang="en-US" sz="1200" dirty="0" smtClean="0">
              <a:solidFill>
                <a:srgbClr val="2B2A28"/>
              </a:solidFill>
              <a:latin typeface="Source Sans Pro" charset="0"/>
              <a:ea typeface="Source Sans Pro" charset="0"/>
              <a:cs typeface="Source Sans Pro" charset="0"/>
              <a:sym typeface="Source Sans Pro" charset="0"/>
            </a:endParaRPr>
          </a:p>
          <a:p>
            <a:pPr eaLnBrk="1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800"/>
              <a:buFont typeface="Arial" charset="0"/>
              <a:buNone/>
            </a:pPr>
            <a:endParaRPr lang="en-US" altLang="en-US" sz="2800" dirty="0" smtClean="0">
              <a:ea typeface="Source Sans Pro" charset="0"/>
              <a:cs typeface="Source Sans Pro" charset="0"/>
              <a:sym typeface="Source Sans Pro" charset="0"/>
            </a:endParaRPr>
          </a:p>
        </p:txBody>
      </p:sp>
      <p:sp>
        <p:nvSpPr>
          <p:cNvPr id="12291" name="Google Shape;171;p23"/>
          <p:cNvSpPr>
            <a:spLocks noGrp="1"/>
          </p:cNvSpPr>
          <p:nvPr>
            <p:ph type="sldNum" sz="quarter" idx="10"/>
          </p:nvPr>
        </p:nvSpPr>
        <p:spPr>
          <a:xfrm>
            <a:off x="9112250" y="7415213"/>
            <a:ext cx="603250" cy="227012"/>
          </a:xfrm>
          <a:noFill/>
        </p:spPr>
        <p:txBody>
          <a:bodyPr/>
          <a:lstStyle>
            <a:lvl1pPr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fld id="{7007FAAA-18C3-40DF-B954-909EE29B0B95}" type="slidenum">
              <a:rPr lang="en-US" altLang="en-US" sz="1200">
                <a:solidFill>
                  <a:srgbClr val="489ED1"/>
                </a:solidFill>
                <a:latin typeface="Calibri Bold" pitchFamily="34" charset="0"/>
                <a:cs typeface="Source Sans Pro" charset="0"/>
                <a:sym typeface="Source Sans Pro" charset="0"/>
              </a:rPr>
              <a:pPr eaLnBrk="1" hangingPunct="1"/>
              <a:t>11</a:t>
            </a:fld>
            <a:endParaRPr lang="en-US" altLang="en-US" sz="1200" dirty="0">
              <a:solidFill>
                <a:srgbClr val="489ED1"/>
              </a:solidFill>
              <a:latin typeface="Calibri Bold" pitchFamily="34" charset="0"/>
              <a:cs typeface="Source Sans Pro" charset="0"/>
              <a:sym typeface="Source Sans Pro" charset="0"/>
            </a:endParaRPr>
          </a:p>
        </p:txBody>
      </p:sp>
      <p:sp>
        <p:nvSpPr>
          <p:cNvPr id="12292" name="Google Shape;141;p17"/>
          <p:cNvSpPr txBox="1">
            <a:spLocks/>
          </p:cNvSpPr>
          <p:nvPr/>
        </p:nvSpPr>
        <p:spPr bwMode="auto">
          <a:xfrm>
            <a:off x="717550" y="982663"/>
            <a:ext cx="9374188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buClr>
                <a:srgbClr val="000000"/>
              </a:buClr>
              <a:buFont typeface="Arial" charset="0"/>
              <a:defRPr sz="1400" b="1">
                <a:solidFill>
                  <a:srgbClr val="000000"/>
                </a:solidFill>
                <a:latin typeface="Calibri Bold" pitchFamily="34" charset="0"/>
                <a:ea typeface="Calibri Bold" pitchFamily="34" charset="0"/>
                <a:cs typeface="Calibri Bold" pitchFamily="34" charset="0"/>
                <a:sym typeface="Arial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>
                <a:srgbClr val="383D4B"/>
              </a:buClr>
              <a:buSzPts val="2500"/>
              <a:buFont typeface="Source Sans Pro Light" charset="0"/>
              <a:buNone/>
            </a:pPr>
            <a:r>
              <a:rPr lang="en-US" altLang="en-US" sz="3200" dirty="0">
                <a:solidFill>
                  <a:srgbClr val="383D4B"/>
                </a:solidFill>
                <a:latin typeface="Calibri Light" pitchFamily="34" charset="0"/>
                <a:ea typeface="Source Sans Pro Light" charset="0"/>
                <a:cs typeface="Source Sans Pro Light" charset="0"/>
                <a:sym typeface="Source Sans Pro Light" charset="0"/>
              </a:rPr>
              <a:t>Not being involved :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3"/>
          <p:cNvSpPr txBox="1">
            <a:spLocks noGrp="1"/>
          </p:cNvSpPr>
          <p:nvPr>
            <p:ph type="body" idx="1"/>
          </p:nvPr>
        </p:nvSpPr>
        <p:spPr>
          <a:xfrm>
            <a:off x="717550" y="1914525"/>
            <a:ext cx="8710613" cy="4387850"/>
          </a:xfrm>
        </p:spPr>
        <p:txBody>
          <a:bodyPr>
            <a:normAutofit/>
          </a:bodyPr>
          <a:lstStyle/>
          <a:p>
            <a:pPr eaLnBrk="1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B2A28"/>
              </a:buClr>
              <a:buFont typeface="Source Sans Pro" charset="0"/>
              <a:buChar char="●"/>
            </a:pPr>
            <a:r>
              <a:rPr lang="en-US" altLang="en-US" sz="2400" dirty="0" smtClean="0">
                <a:solidFill>
                  <a:srgbClr val="2B2A28"/>
                </a:solidFill>
                <a:latin typeface="Source Sans Pro" charset="0"/>
                <a:ea typeface="Source Sans Pro" charset="0"/>
                <a:cs typeface="Source Sans Pro" charset="0"/>
                <a:sym typeface="Source Sans Pro" charset="0"/>
              </a:rPr>
              <a:t>Develop a good relationship with your MCO case manager, TPA claims examiner and BWC representative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B2A28"/>
              </a:buClr>
              <a:buFont typeface="Source Sans Pro" charset="0"/>
              <a:buNone/>
            </a:pPr>
            <a:endParaRPr lang="en-US" altLang="en-US" sz="2400" dirty="0" smtClean="0">
              <a:solidFill>
                <a:srgbClr val="2B2A28"/>
              </a:solidFill>
              <a:latin typeface="Source Sans Pro" charset="0"/>
              <a:ea typeface="Source Sans Pro" charset="0"/>
              <a:cs typeface="Source Sans Pro" charset="0"/>
              <a:sym typeface="Source Sans Pro" charset="0"/>
            </a:endParaRPr>
          </a:p>
          <a:p>
            <a:pPr eaLnBrk="1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B2A28"/>
              </a:buClr>
              <a:buFont typeface="Source Sans Pro" charset="0"/>
              <a:buChar char="●"/>
            </a:pPr>
            <a:r>
              <a:rPr lang="en-US" altLang="en-US" sz="2400" dirty="0" smtClean="0">
                <a:solidFill>
                  <a:srgbClr val="2B2A28"/>
                </a:solidFill>
                <a:latin typeface="Source Sans Pro" charset="0"/>
                <a:ea typeface="Source Sans Pro" charset="0"/>
                <a:cs typeface="Source Sans Pro" charset="0"/>
                <a:sym typeface="Source Sans Pro" charset="0"/>
              </a:rPr>
              <a:t>They are all essential in managing  your workers’ compensation program.</a:t>
            </a:r>
            <a:endParaRPr lang="en-US" altLang="en-US" sz="1200" dirty="0" smtClean="0">
              <a:solidFill>
                <a:srgbClr val="2B2A28"/>
              </a:solidFill>
              <a:latin typeface="Source Sans Pro" charset="0"/>
              <a:ea typeface="Source Sans Pro" charset="0"/>
              <a:cs typeface="Source Sans Pro" charset="0"/>
              <a:sym typeface="Source Sans Pro" charset="0"/>
            </a:endParaRPr>
          </a:p>
          <a:p>
            <a:pPr eaLnBrk="1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800"/>
              <a:buFont typeface="Arial" charset="0"/>
              <a:buNone/>
            </a:pPr>
            <a:endParaRPr lang="en-US" altLang="en-US" sz="2800" dirty="0" smtClean="0">
              <a:ea typeface="Source Sans Pro" charset="0"/>
              <a:cs typeface="Source Sans Pro" charset="0"/>
              <a:sym typeface="Source Sans Pro" charset="0"/>
            </a:endParaRPr>
          </a:p>
        </p:txBody>
      </p:sp>
      <p:sp>
        <p:nvSpPr>
          <p:cNvPr id="13315" name="Google Shape;171;p23"/>
          <p:cNvSpPr>
            <a:spLocks noGrp="1"/>
          </p:cNvSpPr>
          <p:nvPr>
            <p:ph type="sldNum" sz="quarter" idx="10"/>
          </p:nvPr>
        </p:nvSpPr>
        <p:spPr>
          <a:xfrm>
            <a:off x="9112250" y="7381875"/>
            <a:ext cx="603250" cy="227013"/>
          </a:xfrm>
          <a:noFill/>
        </p:spPr>
        <p:txBody>
          <a:bodyPr/>
          <a:lstStyle>
            <a:lvl1pPr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fld id="{FCCB869E-36AF-4909-9382-3E23D7DDAE33}" type="slidenum">
              <a:rPr lang="en-US" altLang="en-US" sz="1200">
                <a:solidFill>
                  <a:srgbClr val="489ED1"/>
                </a:solidFill>
                <a:latin typeface="Calibri Bold" pitchFamily="34" charset="0"/>
                <a:cs typeface="Source Sans Pro" charset="0"/>
                <a:sym typeface="Source Sans Pro" charset="0"/>
              </a:rPr>
              <a:pPr eaLnBrk="1" hangingPunct="1"/>
              <a:t>12</a:t>
            </a:fld>
            <a:endParaRPr lang="en-US" altLang="en-US" sz="1200" dirty="0">
              <a:solidFill>
                <a:srgbClr val="489ED1"/>
              </a:solidFill>
              <a:latin typeface="Calibri Bold" pitchFamily="34" charset="0"/>
              <a:cs typeface="Source Sans Pro" charset="0"/>
              <a:sym typeface="Source Sans Pro" charset="0"/>
            </a:endParaRPr>
          </a:p>
        </p:txBody>
      </p:sp>
      <p:sp>
        <p:nvSpPr>
          <p:cNvPr id="13316" name="Google Shape;141;p17"/>
          <p:cNvSpPr txBox="1">
            <a:spLocks/>
          </p:cNvSpPr>
          <p:nvPr/>
        </p:nvSpPr>
        <p:spPr bwMode="auto">
          <a:xfrm>
            <a:off x="717550" y="982663"/>
            <a:ext cx="9374188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buClr>
                <a:srgbClr val="000000"/>
              </a:buClr>
              <a:buFont typeface="Arial" charset="0"/>
              <a:defRPr sz="1400" b="1">
                <a:solidFill>
                  <a:srgbClr val="000000"/>
                </a:solidFill>
                <a:latin typeface="Calibri Bold" pitchFamily="34" charset="0"/>
                <a:ea typeface="Calibri Bold" pitchFamily="34" charset="0"/>
                <a:cs typeface="Calibri Bold" pitchFamily="34" charset="0"/>
                <a:sym typeface="Arial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>
                <a:srgbClr val="383D4B"/>
              </a:buClr>
              <a:buSzPts val="2500"/>
              <a:buFont typeface="Source Sans Pro Light" charset="0"/>
              <a:buNone/>
            </a:pPr>
            <a:r>
              <a:rPr lang="en-US" altLang="en-US" sz="3200" dirty="0">
                <a:solidFill>
                  <a:srgbClr val="383D4B"/>
                </a:solidFill>
                <a:latin typeface="Calibri Light" pitchFamily="34" charset="0"/>
                <a:ea typeface="Source Sans Pro Light" charset="0"/>
                <a:cs typeface="Source Sans Pro Light" charset="0"/>
                <a:sym typeface="Source Sans Pro Light" charset="0"/>
              </a:rPr>
              <a:t>Not having a knowledgeable point person: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3"/>
          <p:cNvSpPr txBox="1">
            <a:spLocks noGrp="1"/>
          </p:cNvSpPr>
          <p:nvPr>
            <p:ph type="body" idx="1"/>
          </p:nvPr>
        </p:nvSpPr>
        <p:spPr>
          <a:xfrm>
            <a:off x="717550" y="1914525"/>
            <a:ext cx="8710613" cy="4387850"/>
          </a:xfrm>
        </p:spPr>
        <p:txBody>
          <a:bodyPr>
            <a:normAutofit/>
          </a:bodyPr>
          <a:lstStyle/>
          <a:p>
            <a:pPr eaLnBrk="1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B2A28"/>
              </a:buClr>
              <a:buFont typeface="Source Sans Pro" charset="0"/>
              <a:buChar char="●"/>
            </a:pPr>
            <a:r>
              <a:rPr lang="en-US" altLang="en-US" sz="2400" dirty="0" smtClean="0">
                <a:solidFill>
                  <a:srgbClr val="2B2A28"/>
                </a:solidFill>
                <a:latin typeface="Source Sans Pro" charset="0"/>
                <a:ea typeface="Source Sans Pro" charset="0"/>
                <a:cs typeface="Source Sans Pro" charset="0"/>
                <a:sym typeface="Source Sans Pro" charset="0"/>
              </a:rPr>
              <a:t>Do your employees and supervisors know what to do when an injury occurs?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B2A28"/>
              </a:buClr>
              <a:buFont typeface="Source Sans Pro" charset="0"/>
              <a:buNone/>
            </a:pPr>
            <a:endParaRPr lang="en-US" altLang="en-US" sz="2400" dirty="0" smtClean="0">
              <a:solidFill>
                <a:srgbClr val="2B2A28"/>
              </a:solidFill>
              <a:latin typeface="Source Sans Pro" charset="0"/>
              <a:ea typeface="Source Sans Pro" charset="0"/>
              <a:cs typeface="Source Sans Pro" charset="0"/>
              <a:sym typeface="Source Sans Pro" charset="0"/>
            </a:endParaRPr>
          </a:p>
          <a:p>
            <a:pPr eaLnBrk="1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B2A28"/>
              </a:buClr>
              <a:buFont typeface="Source Sans Pro" charset="0"/>
              <a:buChar char="●"/>
            </a:pPr>
            <a:r>
              <a:rPr lang="en-US" altLang="en-US" sz="2400" dirty="0" smtClean="0">
                <a:solidFill>
                  <a:srgbClr val="2B2A28"/>
                </a:solidFill>
                <a:latin typeface="Source Sans Pro" charset="0"/>
                <a:ea typeface="Source Sans Pro" charset="0"/>
                <a:cs typeface="Source Sans Pro" charset="0"/>
                <a:sym typeface="Source Sans Pro" charset="0"/>
              </a:rPr>
              <a:t>Do your supervisors know how to investigate an accident?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B2A28"/>
              </a:buClr>
              <a:buFont typeface="Source Sans Pro" charset="0"/>
              <a:buNone/>
            </a:pPr>
            <a:endParaRPr lang="en-US" altLang="en-US" sz="2400" dirty="0" smtClean="0">
              <a:solidFill>
                <a:srgbClr val="2B2A28"/>
              </a:solidFill>
              <a:latin typeface="Source Sans Pro" charset="0"/>
              <a:ea typeface="Source Sans Pro" charset="0"/>
              <a:cs typeface="Source Sans Pro" charset="0"/>
              <a:sym typeface="Source Sans Pro" charset="0"/>
            </a:endParaRPr>
          </a:p>
          <a:p>
            <a:pPr eaLnBrk="1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B2A28"/>
              </a:buClr>
              <a:buFont typeface="Source Sans Pro" charset="0"/>
              <a:buChar char="●"/>
            </a:pPr>
            <a:r>
              <a:rPr lang="en-US" altLang="en-US" sz="2400" dirty="0" smtClean="0">
                <a:solidFill>
                  <a:srgbClr val="2B2A28"/>
                </a:solidFill>
                <a:latin typeface="Source Sans Pro" charset="0"/>
                <a:ea typeface="Source Sans Pro" charset="0"/>
                <a:cs typeface="Source Sans Pro" charset="0"/>
                <a:sym typeface="Source Sans Pro" charset="0"/>
              </a:rPr>
              <a:t>Contact MCO and TPA as soon as possible after a claim occurs.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B2A28"/>
              </a:buClr>
              <a:buFont typeface="Source Sans Pro" charset="0"/>
              <a:buNone/>
            </a:pPr>
            <a:endParaRPr lang="en-US" altLang="en-US" sz="2400" dirty="0" smtClean="0">
              <a:solidFill>
                <a:srgbClr val="2B2A28"/>
              </a:solidFill>
              <a:latin typeface="Source Sans Pro" charset="0"/>
              <a:ea typeface="Source Sans Pro" charset="0"/>
              <a:cs typeface="Source Sans Pro" charset="0"/>
              <a:sym typeface="Source Sans Pro" charset="0"/>
            </a:endParaRPr>
          </a:p>
          <a:p>
            <a:pPr eaLnBrk="1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B2A28"/>
              </a:buClr>
              <a:buFont typeface="Source Sans Pro" charset="0"/>
              <a:buChar char="●"/>
            </a:pPr>
            <a:r>
              <a:rPr lang="en-US" altLang="en-US" sz="2400" dirty="0" smtClean="0">
                <a:solidFill>
                  <a:srgbClr val="2B2A28"/>
                </a:solidFill>
                <a:latin typeface="Source Sans Pro" charset="0"/>
                <a:ea typeface="Source Sans Pro" charset="0"/>
                <a:cs typeface="Source Sans Pro" charset="0"/>
                <a:sym typeface="Source Sans Pro" charset="0"/>
              </a:rPr>
              <a:t>Claims must be reported at the time of occurrence.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B2A28"/>
              </a:buClr>
              <a:buFont typeface="Source Sans Pro" charset="0"/>
              <a:buNone/>
            </a:pPr>
            <a:endParaRPr lang="en-US" altLang="en-US" sz="1200" dirty="0" smtClean="0">
              <a:solidFill>
                <a:srgbClr val="2B2A28"/>
              </a:solidFill>
              <a:latin typeface="Source Sans Pro" charset="0"/>
              <a:ea typeface="Source Sans Pro" charset="0"/>
              <a:cs typeface="Source Sans Pro" charset="0"/>
              <a:sym typeface="Source Sans Pro" charset="0"/>
            </a:endParaRPr>
          </a:p>
          <a:p>
            <a:pPr eaLnBrk="1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800"/>
              <a:buFont typeface="Arial" charset="0"/>
              <a:buNone/>
            </a:pPr>
            <a:endParaRPr lang="en-US" altLang="en-US" sz="2800" dirty="0" smtClean="0">
              <a:ea typeface="Source Sans Pro" charset="0"/>
              <a:cs typeface="Source Sans Pro" charset="0"/>
              <a:sym typeface="Source Sans Pro" charset="0"/>
            </a:endParaRPr>
          </a:p>
        </p:txBody>
      </p:sp>
      <p:sp>
        <p:nvSpPr>
          <p:cNvPr id="14339" name="Google Shape;171;p23"/>
          <p:cNvSpPr>
            <a:spLocks noGrp="1"/>
          </p:cNvSpPr>
          <p:nvPr>
            <p:ph type="sldNum" sz="quarter" idx="10"/>
          </p:nvPr>
        </p:nvSpPr>
        <p:spPr>
          <a:xfrm>
            <a:off x="9112250" y="7404100"/>
            <a:ext cx="603250" cy="227013"/>
          </a:xfrm>
          <a:noFill/>
        </p:spPr>
        <p:txBody>
          <a:bodyPr/>
          <a:lstStyle>
            <a:lvl1pPr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fld id="{C701EA5A-662E-4A6C-9DCE-DA245328E99B}" type="slidenum">
              <a:rPr lang="en-US" altLang="en-US" sz="1200">
                <a:solidFill>
                  <a:srgbClr val="489ED1"/>
                </a:solidFill>
                <a:latin typeface="Calibri Bold" pitchFamily="34" charset="0"/>
                <a:cs typeface="Source Sans Pro" charset="0"/>
                <a:sym typeface="Source Sans Pro" charset="0"/>
              </a:rPr>
              <a:pPr eaLnBrk="1" hangingPunct="1"/>
              <a:t>13</a:t>
            </a:fld>
            <a:endParaRPr lang="en-US" altLang="en-US" sz="1200" dirty="0">
              <a:solidFill>
                <a:srgbClr val="489ED1"/>
              </a:solidFill>
              <a:latin typeface="Calibri Bold" pitchFamily="34" charset="0"/>
              <a:cs typeface="Source Sans Pro" charset="0"/>
              <a:sym typeface="Source Sans Pro" charset="0"/>
            </a:endParaRPr>
          </a:p>
        </p:txBody>
      </p:sp>
      <p:sp>
        <p:nvSpPr>
          <p:cNvPr id="14340" name="Google Shape;141;p17"/>
          <p:cNvSpPr txBox="1">
            <a:spLocks/>
          </p:cNvSpPr>
          <p:nvPr/>
        </p:nvSpPr>
        <p:spPr bwMode="auto">
          <a:xfrm>
            <a:off x="717550" y="982663"/>
            <a:ext cx="9374188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buClr>
                <a:srgbClr val="000000"/>
              </a:buClr>
              <a:buFont typeface="Arial" charset="0"/>
              <a:defRPr sz="1400" b="1">
                <a:solidFill>
                  <a:srgbClr val="000000"/>
                </a:solidFill>
                <a:latin typeface="Calibri Bold" pitchFamily="34" charset="0"/>
                <a:ea typeface="Calibri Bold" pitchFamily="34" charset="0"/>
                <a:cs typeface="Calibri Bold" pitchFamily="34" charset="0"/>
                <a:sym typeface="Arial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>
                <a:srgbClr val="383D4B"/>
              </a:buClr>
              <a:buSzPts val="2500"/>
              <a:buFont typeface="Source Sans Pro Light" charset="0"/>
              <a:buNone/>
            </a:pPr>
            <a:r>
              <a:rPr lang="en-US" altLang="en-US" sz="3200" dirty="0">
                <a:solidFill>
                  <a:srgbClr val="383D4B"/>
                </a:solidFill>
                <a:latin typeface="Calibri Light" pitchFamily="34" charset="0"/>
                <a:ea typeface="Source Sans Pro Light" charset="0"/>
                <a:cs typeface="Source Sans Pro Light" charset="0"/>
                <a:sym typeface="Source Sans Pro Light" charset="0"/>
              </a:rPr>
              <a:t>Not having an injury reporting process: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71;p23"/>
          <p:cNvSpPr>
            <a:spLocks noGrp="1"/>
          </p:cNvSpPr>
          <p:nvPr>
            <p:ph type="sldNum" sz="quarter" idx="10"/>
          </p:nvPr>
        </p:nvSpPr>
        <p:spPr>
          <a:xfrm>
            <a:off x="9112250" y="7392988"/>
            <a:ext cx="603250" cy="227012"/>
          </a:xfrm>
          <a:noFill/>
        </p:spPr>
        <p:txBody>
          <a:bodyPr/>
          <a:lstStyle>
            <a:lvl1pPr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fld id="{982C21A6-0431-45DF-AC22-9C7EFF69AF3A}" type="slidenum">
              <a:rPr lang="en-US" altLang="en-US" sz="1200">
                <a:solidFill>
                  <a:srgbClr val="489ED1"/>
                </a:solidFill>
                <a:latin typeface="Calibri Bold" pitchFamily="34" charset="0"/>
                <a:cs typeface="Source Sans Pro" charset="0"/>
                <a:sym typeface="Source Sans Pro" charset="0"/>
              </a:rPr>
              <a:pPr eaLnBrk="1" hangingPunct="1"/>
              <a:t>14</a:t>
            </a:fld>
            <a:endParaRPr lang="en-US" altLang="en-US" sz="1200" dirty="0">
              <a:solidFill>
                <a:srgbClr val="489ED1"/>
              </a:solidFill>
              <a:latin typeface="Calibri Bold" pitchFamily="34" charset="0"/>
              <a:cs typeface="Source Sans Pro" charset="0"/>
              <a:sym typeface="Source Sans Pro" charset="0"/>
            </a:endParaRPr>
          </a:p>
        </p:txBody>
      </p:sp>
      <p:sp>
        <p:nvSpPr>
          <p:cNvPr id="15363" name="Google Shape;170;p23"/>
          <p:cNvSpPr txBox="1">
            <a:spLocks noGrp="1"/>
          </p:cNvSpPr>
          <p:nvPr>
            <p:ph type="body" idx="1"/>
          </p:nvPr>
        </p:nvSpPr>
        <p:spPr>
          <a:xfrm>
            <a:off x="717550" y="2212975"/>
            <a:ext cx="8899525" cy="4306888"/>
          </a:xfrm>
        </p:spPr>
        <p:txBody>
          <a:bodyPr/>
          <a:lstStyle/>
          <a:p>
            <a:pPr marL="596900" indent="-45720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2B2A28"/>
              </a:buClr>
              <a:buSzPct val="70000"/>
              <a:buFont typeface="Arial" charset="0"/>
              <a:buAutoNum type="arabicPeriod"/>
            </a:pPr>
            <a:r>
              <a:rPr lang="en-US" altLang="en-US" sz="2400" dirty="0" smtClean="0">
                <a:solidFill>
                  <a:srgbClr val="2B2A28"/>
                </a:solidFill>
                <a:latin typeface="Source Sans Pro" charset="0"/>
                <a:ea typeface="Source Sans Pro" charset="0"/>
                <a:cs typeface="Source Sans Pro" charset="0"/>
                <a:sym typeface="Source Sans Pro" charset="0"/>
              </a:rPr>
              <a:t>If injury is serious or life threatening, call 911 immediately</a:t>
            </a:r>
          </a:p>
          <a:p>
            <a:pPr marL="596900" indent="-45720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2B2A28"/>
              </a:buClr>
              <a:buSzPct val="70000"/>
              <a:buFont typeface="Arial" charset="0"/>
              <a:buAutoNum type="arabicPeriod"/>
            </a:pPr>
            <a:r>
              <a:rPr lang="en-US" altLang="en-US" sz="2400" dirty="0" smtClean="0">
                <a:solidFill>
                  <a:srgbClr val="2B2A28"/>
                </a:solidFill>
                <a:latin typeface="Source Sans Pro" charset="0"/>
                <a:ea typeface="Source Sans Pro" charset="0"/>
                <a:cs typeface="Source Sans Pro" charset="0"/>
                <a:sym typeface="Source Sans Pro" charset="0"/>
              </a:rPr>
              <a:t>Report and Investigate</a:t>
            </a:r>
          </a:p>
          <a:p>
            <a:pPr marL="596900" indent="-45720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2B2A28"/>
              </a:buClr>
              <a:buSzPct val="70000"/>
              <a:buFont typeface="Arial" charset="0"/>
              <a:buAutoNum type="arabicPeriod"/>
            </a:pPr>
            <a:r>
              <a:rPr lang="en-US" altLang="en-US" sz="2400" dirty="0" smtClean="0">
                <a:solidFill>
                  <a:srgbClr val="2B2A28"/>
                </a:solidFill>
                <a:latin typeface="Source Sans Pro" charset="0"/>
                <a:ea typeface="Source Sans Pro" charset="0"/>
                <a:cs typeface="Source Sans Pro" charset="0"/>
                <a:sym typeface="Source Sans Pro" charset="0"/>
              </a:rPr>
              <a:t>Obtain medical documentation</a:t>
            </a:r>
          </a:p>
          <a:p>
            <a:pPr marL="596900" indent="-45720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2B2A28"/>
              </a:buClr>
              <a:buSzPct val="70000"/>
              <a:buFont typeface="Arial" charset="0"/>
              <a:buAutoNum type="arabicPeriod"/>
            </a:pPr>
            <a:r>
              <a:rPr lang="en-US" altLang="en-US" sz="2400" dirty="0" smtClean="0">
                <a:solidFill>
                  <a:srgbClr val="2B2A28"/>
                </a:solidFill>
                <a:latin typeface="Source Sans Pro" charset="0"/>
                <a:ea typeface="Source Sans Pro" charset="0"/>
                <a:cs typeface="Source Sans Pro" charset="0"/>
                <a:sym typeface="Source Sans Pro" charset="0"/>
              </a:rPr>
              <a:t>Meet with Workers’ Compensation Coordinator to discuss POA</a:t>
            </a:r>
          </a:p>
          <a:p>
            <a:pPr marL="596900" indent="-45720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2B2A28"/>
              </a:buClr>
              <a:buSzPct val="70000"/>
              <a:buFont typeface="Arial" charset="0"/>
              <a:buAutoNum type="arabicPeriod"/>
            </a:pPr>
            <a:r>
              <a:rPr lang="en-US" altLang="en-US" sz="2400" dirty="0" smtClean="0">
                <a:solidFill>
                  <a:srgbClr val="2B2A28"/>
                </a:solidFill>
                <a:latin typeface="Source Sans Pro" charset="0"/>
                <a:ea typeface="Source Sans Pro" charset="0"/>
                <a:cs typeface="Source Sans Pro" charset="0"/>
                <a:sym typeface="Source Sans Pro" charset="0"/>
              </a:rPr>
              <a:t>Return to work protocol </a:t>
            </a:r>
          </a:p>
          <a:p>
            <a:pPr marL="596900" indent="-45720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2B2A28"/>
              </a:buClr>
              <a:buSzPct val="70000"/>
              <a:buFont typeface="Arial" charset="0"/>
              <a:buAutoNum type="arabicPeriod"/>
            </a:pPr>
            <a:r>
              <a:rPr lang="en-US" altLang="en-US" sz="2400" dirty="0" smtClean="0">
                <a:solidFill>
                  <a:srgbClr val="2B2A28"/>
                </a:solidFill>
                <a:latin typeface="Source Sans Pro" charset="0"/>
                <a:ea typeface="Source Sans Pro" charset="0"/>
                <a:cs typeface="Source Sans Pro" charset="0"/>
                <a:sym typeface="Source Sans Pro" charset="0"/>
              </a:rPr>
              <a:t>Maintain contact with injured worker</a:t>
            </a:r>
            <a:endParaRPr lang="en-US" altLang="en-US" sz="2400" dirty="0" smtClean="0">
              <a:ea typeface="Source Sans Pro" charset="0"/>
              <a:cs typeface="Source Sans Pro" charset="0"/>
              <a:sym typeface="Source Sans Pro" charset="0"/>
            </a:endParaRPr>
          </a:p>
        </p:txBody>
      </p:sp>
      <p:sp>
        <p:nvSpPr>
          <p:cNvPr id="15364" name="Google Shape;141;p17"/>
          <p:cNvSpPr txBox="1">
            <a:spLocks/>
          </p:cNvSpPr>
          <p:nvPr/>
        </p:nvSpPr>
        <p:spPr bwMode="auto">
          <a:xfrm>
            <a:off x="717550" y="982663"/>
            <a:ext cx="8850993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buClr>
                <a:srgbClr val="000000"/>
              </a:buClr>
              <a:buFont typeface="Arial" charset="0"/>
              <a:defRPr sz="1400" b="1">
                <a:solidFill>
                  <a:srgbClr val="000000"/>
                </a:solidFill>
                <a:latin typeface="Calibri Bold" pitchFamily="34" charset="0"/>
                <a:ea typeface="Calibri Bold" pitchFamily="34" charset="0"/>
                <a:cs typeface="Calibri Bold" pitchFamily="34" charset="0"/>
                <a:sym typeface="Arial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>
                <a:srgbClr val="383D4B"/>
              </a:buClr>
              <a:buSzPts val="2500"/>
              <a:buFont typeface="Source Sans Pro Light" charset="0"/>
              <a:buNone/>
            </a:pPr>
            <a:r>
              <a:rPr lang="en-US" altLang="en-US" sz="3200" dirty="0">
                <a:solidFill>
                  <a:srgbClr val="383D4B"/>
                </a:solidFill>
                <a:latin typeface="Calibri Light" pitchFamily="34" charset="0"/>
                <a:ea typeface="Source Sans Pro Light" charset="0"/>
                <a:cs typeface="Source Sans Pro Light" charset="0"/>
                <a:sym typeface="Source Sans Pro Light" charset="0"/>
              </a:rPr>
              <a:t>What to do when you have a injury  – Supervisor – witness – IW incident statement – checklist :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70;p23"/>
          <p:cNvSpPr txBox="1">
            <a:spLocks noGrp="1"/>
          </p:cNvSpPr>
          <p:nvPr>
            <p:ph type="body" idx="1"/>
          </p:nvPr>
        </p:nvSpPr>
        <p:spPr>
          <a:xfrm>
            <a:off x="717550" y="2274888"/>
            <a:ext cx="8710613" cy="4387850"/>
          </a:xfrm>
        </p:spPr>
        <p:txBody>
          <a:bodyPr/>
          <a:lstStyle/>
          <a:p>
            <a:pPr eaLnBrk="1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B2A28"/>
              </a:buClr>
              <a:buFont typeface="Source Sans Pro" charset="0"/>
              <a:buChar char="●"/>
            </a:pPr>
            <a:r>
              <a:rPr lang="en-US" altLang="en-US" sz="2400" dirty="0" smtClean="0">
                <a:solidFill>
                  <a:srgbClr val="2B2A28"/>
                </a:solidFill>
                <a:latin typeface="Source Sans Pro" charset="0"/>
                <a:ea typeface="Source Sans Pro" charset="0"/>
                <a:cs typeface="Source Sans Pro" charset="0"/>
                <a:sym typeface="Source Sans Pro" charset="0"/>
              </a:rPr>
              <a:t>True-up failure can result in being removed from BWC discount programs.  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B2A28"/>
              </a:buClr>
              <a:buFont typeface="Source Sans Pro" charset="0"/>
              <a:buChar char="●"/>
            </a:pPr>
            <a:endParaRPr lang="en-US" altLang="en-US" sz="2400" dirty="0" smtClean="0">
              <a:solidFill>
                <a:srgbClr val="2B2A28"/>
              </a:solidFill>
              <a:latin typeface="Source Sans Pro" charset="0"/>
              <a:ea typeface="Source Sans Pro" charset="0"/>
              <a:cs typeface="Source Sans Pro" charset="0"/>
              <a:sym typeface="Source Sans Pro" charset="0"/>
            </a:endParaRPr>
          </a:p>
          <a:p>
            <a:pPr eaLnBrk="1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B2A28"/>
              </a:buClr>
              <a:buFont typeface="Source Sans Pro" charset="0"/>
              <a:buChar char="●"/>
            </a:pPr>
            <a:r>
              <a:rPr lang="en-US" altLang="en-US" sz="2400" dirty="0" smtClean="0">
                <a:solidFill>
                  <a:srgbClr val="2B2A28"/>
                </a:solidFill>
                <a:latin typeface="Source Sans Pro" charset="0"/>
                <a:ea typeface="Source Sans Pro" charset="0"/>
                <a:cs typeface="Source Sans Pro" charset="0"/>
                <a:sym typeface="Source Sans Pro" charset="0"/>
              </a:rPr>
              <a:t>Failing to meet requirements and missing deadlines for BWC programs.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B2A28"/>
              </a:buClr>
              <a:buFont typeface="Source Sans Pro" charset="0"/>
              <a:buChar char="●"/>
            </a:pPr>
            <a:endParaRPr lang="en-US" altLang="en-US" sz="2400" dirty="0" smtClean="0">
              <a:solidFill>
                <a:srgbClr val="2B2A28"/>
              </a:solidFill>
              <a:latin typeface="Source Sans Pro" charset="0"/>
              <a:ea typeface="Source Sans Pro" charset="0"/>
              <a:cs typeface="Source Sans Pro" charset="0"/>
              <a:sym typeface="Source Sans Pro" charset="0"/>
            </a:endParaRPr>
          </a:p>
          <a:p>
            <a:pPr eaLnBrk="1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B2A28"/>
              </a:buClr>
              <a:buFont typeface="Source Sans Pro" charset="0"/>
              <a:buChar char="●"/>
            </a:pPr>
            <a:r>
              <a:rPr lang="en-US" altLang="en-US" sz="2400" dirty="0" smtClean="0">
                <a:solidFill>
                  <a:srgbClr val="2B2A28"/>
                </a:solidFill>
                <a:latin typeface="Source Sans Pro" charset="0"/>
                <a:ea typeface="Source Sans Pro" charset="0"/>
                <a:cs typeface="Source Sans Pro" charset="0"/>
                <a:sym typeface="Source Sans Pro" charset="0"/>
              </a:rPr>
              <a:t>Lapsed coverage can result in uncovered claims and rejection from group rating programs.</a:t>
            </a:r>
            <a:endParaRPr lang="en-US" altLang="en-US" sz="2800" dirty="0" smtClean="0">
              <a:ea typeface="Source Sans Pro" charset="0"/>
              <a:cs typeface="Source Sans Pro" charset="0"/>
              <a:sym typeface="Source Sans Pro" charset="0"/>
            </a:endParaRPr>
          </a:p>
        </p:txBody>
      </p:sp>
      <p:sp>
        <p:nvSpPr>
          <p:cNvPr id="16387" name="Google Shape;171;p23"/>
          <p:cNvSpPr>
            <a:spLocks noGrp="1"/>
          </p:cNvSpPr>
          <p:nvPr>
            <p:ph type="sldNum" sz="quarter" idx="10"/>
          </p:nvPr>
        </p:nvSpPr>
        <p:spPr>
          <a:xfrm>
            <a:off x="9112250" y="7392988"/>
            <a:ext cx="603250" cy="227012"/>
          </a:xfrm>
          <a:noFill/>
        </p:spPr>
        <p:txBody>
          <a:bodyPr/>
          <a:lstStyle>
            <a:lvl1pPr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fld id="{345E3555-301B-4160-9CCB-07B4912F723C}" type="slidenum">
              <a:rPr lang="en-US" altLang="en-US" sz="1200">
                <a:solidFill>
                  <a:srgbClr val="489ED1"/>
                </a:solidFill>
                <a:latin typeface="Calibri Bold" pitchFamily="34" charset="0"/>
                <a:cs typeface="Source Sans Pro" charset="0"/>
                <a:sym typeface="Source Sans Pro" charset="0"/>
              </a:rPr>
              <a:pPr eaLnBrk="1" hangingPunct="1"/>
              <a:t>15</a:t>
            </a:fld>
            <a:endParaRPr lang="en-US" altLang="en-US" sz="1200" dirty="0">
              <a:solidFill>
                <a:srgbClr val="489ED1"/>
              </a:solidFill>
              <a:latin typeface="Calibri Bold" pitchFamily="34" charset="0"/>
              <a:cs typeface="Source Sans Pro" charset="0"/>
              <a:sym typeface="Source Sans Pro" charset="0"/>
            </a:endParaRPr>
          </a:p>
        </p:txBody>
      </p:sp>
      <p:sp>
        <p:nvSpPr>
          <p:cNvPr id="16388" name="Google Shape;141;p17"/>
          <p:cNvSpPr txBox="1">
            <a:spLocks/>
          </p:cNvSpPr>
          <p:nvPr/>
        </p:nvSpPr>
        <p:spPr bwMode="auto">
          <a:xfrm>
            <a:off x="717550" y="982663"/>
            <a:ext cx="9374188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buClr>
                <a:srgbClr val="000000"/>
              </a:buClr>
              <a:buFont typeface="Arial" charset="0"/>
              <a:defRPr sz="1400" b="1">
                <a:solidFill>
                  <a:srgbClr val="000000"/>
                </a:solidFill>
                <a:latin typeface="Calibri Bold" pitchFamily="34" charset="0"/>
                <a:ea typeface="Calibri Bold" pitchFamily="34" charset="0"/>
                <a:cs typeface="Calibri Bold" pitchFamily="34" charset="0"/>
                <a:sym typeface="Arial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>
                <a:srgbClr val="383D4B"/>
              </a:buClr>
              <a:buSzPts val="2500"/>
              <a:buFont typeface="Source Sans Pro Light" charset="0"/>
              <a:buNone/>
            </a:pPr>
            <a:r>
              <a:rPr lang="en-US" altLang="en-US" sz="3200" dirty="0">
                <a:solidFill>
                  <a:srgbClr val="383D4B"/>
                </a:solidFill>
                <a:latin typeface="Calibri Light" pitchFamily="34" charset="0"/>
                <a:ea typeface="Source Sans Pro Light" charset="0"/>
                <a:cs typeface="Source Sans Pro Light" charset="0"/>
                <a:sym typeface="Source Sans Pro Light" charset="0"/>
              </a:rPr>
              <a:t>Missing deadlines/Lapsed coverage: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3"/>
          <p:cNvSpPr txBox="1">
            <a:spLocks noGrp="1"/>
          </p:cNvSpPr>
          <p:nvPr>
            <p:ph type="body" idx="1"/>
          </p:nvPr>
        </p:nvSpPr>
        <p:spPr>
          <a:xfrm>
            <a:off x="717550" y="2274888"/>
            <a:ext cx="8710613" cy="4387850"/>
          </a:xfrm>
        </p:spPr>
        <p:txBody>
          <a:bodyPr>
            <a:normAutofit/>
          </a:bodyPr>
          <a:lstStyle/>
          <a:p>
            <a:pPr marL="139700" indent="0" eaLnBrk="1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B2A28"/>
              </a:buClr>
              <a:buFont typeface="Source Sans Pro" charset="0"/>
              <a:buNone/>
            </a:pPr>
            <a:r>
              <a:rPr lang="en-US" altLang="en-US" sz="1800" dirty="0" smtClean="0">
                <a:solidFill>
                  <a:srgbClr val="2B2A28"/>
                </a:solidFill>
                <a:latin typeface="Source Sans Pro" charset="0"/>
                <a:ea typeface="Source Sans Pro" charset="0"/>
                <a:cs typeface="Source Sans Pro" charset="0"/>
                <a:sym typeface="Source Sans Pro" charset="0"/>
              </a:rPr>
              <a:t>Jan 31: Group RETRO, Individual RETRO, One Claim and Deductible deadline</a:t>
            </a:r>
          </a:p>
          <a:p>
            <a:pPr marL="139700" indent="0" eaLnBrk="1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B2A28"/>
              </a:buClr>
              <a:buFont typeface="Source Sans Pro" charset="0"/>
              <a:buNone/>
            </a:pPr>
            <a:endParaRPr lang="en-US" altLang="en-US" sz="1800" dirty="0" smtClean="0">
              <a:solidFill>
                <a:srgbClr val="2B2A28"/>
              </a:solidFill>
              <a:latin typeface="Source Sans Pro" charset="0"/>
              <a:ea typeface="Source Sans Pro" charset="0"/>
              <a:cs typeface="Source Sans Pro" charset="0"/>
              <a:sym typeface="Source Sans Pro" charset="0"/>
            </a:endParaRPr>
          </a:p>
          <a:p>
            <a:pPr marL="139700" indent="0" eaLnBrk="1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B2A28"/>
              </a:buClr>
              <a:buFont typeface="Source Sans Pro" charset="0"/>
              <a:buNone/>
            </a:pPr>
            <a:r>
              <a:rPr lang="en-US" altLang="en-US" sz="1800" dirty="0" smtClean="0">
                <a:solidFill>
                  <a:srgbClr val="2B2A28"/>
                </a:solidFill>
                <a:latin typeface="Source Sans Pro" charset="0"/>
                <a:ea typeface="Source Sans Pro" charset="0"/>
                <a:cs typeface="Source Sans Pro" charset="0"/>
                <a:sym typeface="Source Sans Pro" charset="0"/>
              </a:rPr>
              <a:t>May 28: Destination Excellence enrollment deadline (DFSP. ISSP, TWP)</a:t>
            </a:r>
          </a:p>
          <a:p>
            <a:pPr marL="139700" indent="0" eaLnBrk="1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B2A28"/>
              </a:buClr>
              <a:buFont typeface="Source Sans Pro" charset="0"/>
              <a:buNone/>
            </a:pPr>
            <a:endParaRPr lang="en-US" altLang="en-US" sz="1800" dirty="0" smtClean="0">
              <a:solidFill>
                <a:srgbClr val="2B2A28"/>
              </a:solidFill>
              <a:latin typeface="Source Sans Pro" charset="0"/>
              <a:ea typeface="Source Sans Pro" charset="0"/>
              <a:cs typeface="Source Sans Pro" charset="0"/>
              <a:sym typeface="Source Sans Pro" charset="0"/>
            </a:endParaRPr>
          </a:p>
          <a:p>
            <a:pPr marL="139700" indent="0" eaLnBrk="1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B2A28"/>
              </a:buClr>
              <a:buFont typeface="Source Sans Pro" charset="0"/>
              <a:buNone/>
            </a:pPr>
            <a:r>
              <a:rPr lang="en-US" altLang="en-US" sz="1800" dirty="0" smtClean="0">
                <a:solidFill>
                  <a:srgbClr val="2B2A28"/>
                </a:solidFill>
                <a:latin typeface="Source Sans Pro" charset="0"/>
                <a:ea typeface="Source Sans Pro" charset="0"/>
                <a:cs typeface="Source Sans Pro" charset="0"/>
                <a:sym typeface="Source Sans Pro" charset="0"/>
              </a:rPr>
              <a:t>June 21: First installment payment for July 1</a:t>
            </a:r>
            <a:r>
              <a:rPr lang="en-US" altLang="en-US" sz="1800" baseline="30000" dirty="0" smtClean="0">
                <a:solidFill>
                  <a:srgbClr val="2B2A28"/>
                </a:solidFill>
                <a:latin typeface="Source Sans Pro" charset="0"/>
                <a:ea typeface="Source Sans Pro" charset="0"/>
                <a:cs typeface="Source Sans Pro" charset="0"/>
                <a:sym typeface="Source Sans Pro" charset="0"/>
              </a:rPr>
              <a:t>st</a:t>
            </a:r>
            <a:r>
              <a:rPr lang="en-US" altLang="en-US" sz="1800" dirty="0" smtClean="0">
                <a:solidFill>
                  <a:srgbClr val="2B2A28"/>
                </a:solidFill>
                <a:latin typeface="Source Sans Pro" charset="0"/>
                <a:ea typeface="Source Sans Pro" charset="0"/>
                <a:cs typeface="Source Sans Pro" charset="0"/>
                <a:sym typeface="Source Sans Pro" charset="0"/>
              </a:rPr>
              <a:t> policy due (2% rebate if paid in full)</a:t>
            </a:r>
          </a:p>
          <a:p>
            <a:pPr marL="139700" indent="0" eaLnBrk="1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B2A28"/>
              </a:buClr>
              <a:buFont typeface="Source Sans Pro" charset="0"/>
              <a:buNone/>
            </a:pPr>
            <a:endParaRPr lang="en-US" altLang="en-US" sz="1800" dirty="0" smtClean="0">
              <a:solidFill>
                <a:srgbClr val="2B2A28"/>
              </a:solidFill>
              <a:latin typeface="Source Sans Pro" charset="0"/>
              <a:ea typeface="Source Sans Pro" charset="0"/>
              <a:cs typeface="Source Sans Pro" charset="0"/>
              <a:sym typeface="Source Sans Pro" charset="0"/>
            </a:endParaRPr>
          </a:p>
          <a:p>
            <a:pPr marL="139700" indent="0" eaLnBrk="1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B2A28"/>
              </a:buClr>
              <a:buFont typeface="Source Sans Pro" charset="0"/>
              <a:buNone/>
            </a:pPr>
            <a:r>
              <a:rPr lang="en-US" altLang="en-US" sz="1800" dirty="0" smtClean="0">
                <a:solidFill>
                  <a:srgbClr val="2B2A28"/>
                </a:solidFill>
                <a:latin typeface="Source Sans Pro" charset="0"/>
                <a:ea typeface="Source Sans Pro" charset="0"/>
                <a:cs typeface="Source Sans Pro" charset="0"/>
                <a:sym typeface="Source Sans Pro" charset="0"/>
              </a:rPr>
              <a:t>Aug 13: True-Up report and premium payment deadline for prior policy year</a:t>
            </a:r>
          </a:p>
          <a:p>
            <a:pPr marL="139700" indent="0" eaLnBrk="1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B2A28"/>
              </a:buClr>
              <a:buFont typeface="Source Sans Pro" charset="0"/>
              <a:buNone/>
            </a:pPr>
            <a:endParaRPr lang="en-US" altLang="en-US" sz="1800" dirty="0" smtClean="0">
              <a:solidFill>
                <a:srgbClr val="2B2A28"/>
              </a:solidFill>
              <a:latin typeface="Source Sans Pro" charset="0"/>
              <a:ea typeface="Source Sans Pro" charset="0"/>
              <a:cs typeface="Source Sans Pro" charset="0"/>
              <a:sym typeface="Source Sans Pro" charset="0"/>
            </a:endParaRPr>
          </a:p>
          <a:p>
            <a:pPr marL="139700" indent="0" eaLnBrk="1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B2A28"/>
              </a:buClr>
              <a:buFont typeface="Source Sans Pro" charset="0"/>
              <a:buNone/>
            </a:pPr>
            <a:r>
              <a:rPr lang="en-US" altLang="en-US" sz="1800" dirty="0" smtClean="0">
                <a:solidFill>
                  <a:srgbClr val="2B2A28"/>
                </a:solidFill>
                <a:latin typeface="Source Sans Pro" charset="0"/>
                <a:ea typeface="Source Sans Pro" charset="0"/>
                <a:cs typeface="Source Sans Pro" charset="0"/>
                <a:sym typeface="Source Sans Pro" charset="0"/>
              </a:rPr>
              <a:t>Sept 30: Survey date to establish claim costs for premium rates</a:t>
            </a:r>
          </a:p>
          <a:p>
            <a:pPr marL="139700" indent="0" eaLnBrk="1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B2A28"/>
              </a:buClr>
              <a:buFont typeface="Source Sans Pro" charset="0"/>
              <a:buNone/>
            </a:pPr>
            <a:endParaRPr lang="en-US" altLang="en-US" sz="1800" dirty="0" smtClean="0">
              <a:solidFill>
                <a:srgbClr val="2B2A28"/>
              </a:solidFill>
              <a:latin typeface="Source Sans Pro" charset="0"/>
              <a:ea typeface="Source Sans Pro" charset="0"/>
              <a:cs typeface="Source Sans Pro" charset="0"/>
              <a:sym typeface="Source Sans Pro" charset="0"/>
            </a:endParaRPr>
          </a:p>
          <a:p>
            <a:pPr marL="139700" indent="0" eaLnBrk="1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B2A28"/>
              </a:buClr>
              <a:buFont typeface="Source Sans Pro" charset="0"/>
              <a:buNone/>
            </a:pPr>
            <a:r>
              <a:rPr lang="en-US" altLang="en-US" sz="1800" dirty="0" smtClean="0">
                <a:solidFill>
                  <a:srgbClr val="2B2A28"/>
                </a:solidFill>
                <a:latin typeface="Source Sans Pro" charset="0"/>
                <a:ea typeface="Source Sans Pro" charset="0"/>
                <a:cs typeface="Source Sans Pro" charset="0"/>
                <a:sym typeface="Source Sans Pro" charset="0"/>
              </a:rPr>
              <a:t>Nov:  Group Rating enrollment deadline – Monday before Thanksgiving</a:t>
            </a:r>
          </a:p>
          <a:p>
            <a:pPr marL="139700" indent="0" eaLnBrk="1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800"/>
              <a:buFont typeface="Arial" charset="0"/>
              <a:buNone/>
            </a:pPr>
            <a:endParaRPr lang="en-US" altLang="en-US" sz="2800" dirty="0" smtClean="0">
              <a:ea typeface="Source Sans Pro" charset="0"/>
              <a:cs typeface="Source Sans Pro" charset="0"/>
              <a:sym typeface="Source Sans Pro" charset="0"/>
            </a:endParaRPr>
          </a:p>
        </p:txBody>
      </p:sp>
      <p:sp>
        <p:nvSpPr>
          <p:cNvPr id="17411" name="Google Shape;171;p23"/>
          <p:cNvSpPr>
            <a:spLocks noGrp="1"/>
          </p:cNvSpPr>
          <p:nvPr>
            <p:ph type="sldNum" sz="quarter" idx="10"/>
          </p:nvPr>
        </p:nvSpPr>
        <p:spPr>
          <a:xfrm>
            <a:off x="9112250" y="7404100"/>
            <a:ext cx="603250" cy="227013"/>
          </a:xfrm>
          <a:noFill/>
        </p:spPr>
        <p:txBody>
          <a:bodyPr/>
          <a:lstStyle>
            <a:lvl1pPr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fld id="{4949C395-55A4-4F3E-8214-7FECEA076F88}" type="slidenum">
              <a:rPr lang="en-US" altLang="en-US" sz="1200">
                <a:solidFill>
                  <a:srgbClr val="489ED1"/>
                </a:solidFill>
                <a:latin typeface="Calibri Bold" pitchFamily="34" charset="0"/>
                <a:cs typeface="Source Sans Pro" charset="0"/>
                <a:sym typeface="Source Sans Pro" charset="0"/>
              </a:rPr>
              <a:pPr eaLnBrk="1" hangingPunct="1"/>
              <a:t>16</a:t>
            </a:fld>
            <a:endParaRPr lang="en-US" altLang="en-US" sz="1200" dirty="0">
              <a:solidFill>
                <a:srgbClr val="489ED1"/>
              </a:solidFill>
              <a:latin typeface="Calibri Bold" pitchFamily="34" charset="0"/>
              <a:cs typeface="Source Sans Pro" charset="0"/>
              <a:sym typeface="Source Sans Pro" charset="0"/>
            </a:endParaRPr>
          </a:p>
        </p:txBody>
      </p:sp>
      <p:sp>
        <p:nvSpPr>
          <p:cNvPr id="17412" name="Google Shape;141;p17"/>
          <p:cNvSpPr txBox="1">
            <a:spLocks/>
          </p:cNvSpPr>
          <p:nvPr/>
        </p:nvSpPr>
        <p:spPr bwMode="auto">
          <a:xfrm>
            <a:off x="717550" y="982663"/>
            <a:ext cx="9374188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buClr>
                <a:srgbClr val="000000"/>
              </a:buClr>
              <a:buFont typeface="Arial" charset="0"/>
              <a:defRPr sz="1400" b="1">
                <a:solidFill>
                  <a:srgbClr val="000000"/>
                </a:solidFill>
                <a:latin typeface="Calibri Bold" pitchFamily="34" charset="0"/>
                <a:ea typeface="Calibri Bold" pitchFamily="34" charset="0"/>
                <a:cs typeface="Calibri Bold" pitchFamily="34" charset="0"/>
                <a:sym typeface="Arial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>
                <a:srgbClr val="383D4B"/>
              </a:buClr>
              <a:buSzPts val="2500"/>
              <a:buFont typeface="Source Sans Pro Light" charset="0"/>
              <a:buNone/>
            </a:pPr>
            <a:r>
              <a:rPr lang="nb-NO" altLang="en-US" sz="3200">
                <a:solidFill>
                  <a:srgbClr val="383D4B"/>
                </a:solidFill>
                <a:latin typeface="Calibri Light" pitchFamily="34" charset="0"/>
                <a:ea typeface="Source Sans Pro Light" charset="0"/>
                <a:cs typeface="Source Sans Pro Light" charset="0"/>
                <a:sym typeface="Source Sans Pro Light" charset="0"/>
              </a:rPr>
              <a:t>Premium payment for private – Important dates for privates </a:t>
            </a:r>
            <a:r>
              <a:rPr lang="en-US" altLang="en-US" sz="3200" dirty="0">
                <a:solidFill>
                  <a:srgbClr val="383D4B"/>
                </a:solidFill>
                <a:latin typeface="Calibri Light" pitchFamily="34" charset="0"/>
                <a:ea typeface="Source Sans Pro Light" charset="0"/>
                <a:cs typeface="Source Sans Pro Light" charset="0"/>
                <a:sym typeface="Source Sans Pro Light" charset="0"/>
              </a:rPr>
              <a:t>: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3"/>
          <p:cNvSpPr txBox="1">
            <a:spLocks noGrp="1"/>
          </p:cNvSpPr>
          <p:nvPr>
            <p:ph type="body" idx="1"/>
          </p:nvPr>
        </p:nvSpPr>
        <p:spPr>
          <a:xfrm>
            <a:off x="717550" y="2274888"/>
            <a:ext cx="8710613" cy="4387850"/>
          </a:xfrm>
        </p:spPr>
        <p:txBody>
          <a:bodyPr>
            <a:normAutofit/>
          </a:bodyPr>
          <a:lstStyle/>
          <a:p>
            <a:pPr marL="139700" indent="0" eaLnBrk="1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B2A28"/>
              </a:buClr>
              <a:buFont typeface="Source Sans Pro" charset="0"/>
              <a:buNone/>
            </a:pPr>
            <a:r>
              <a:rPr lang="en-US" altLang="en-US" sz="1800" dirty="0" smtClean="0">
                <a:solidFill>
                  <a:srgbClr val="2B2A28"/>
                </a:solidFill>
                <a:latin typeface="Source Sans Pro" charset="0"/>
                <a:ea typeface="Source Sans Pro" charset="0"/>
                <a:cs typeface="Source Sans Pro" charset="0"/>
                <a:sym typeface="Source Sans Pro" charset="0"/>
              </a:rPr>
              <a:t>Feb 12: True-Up report and premium payment deadline for prior policy year</a:t>
            </a:r>
          </a:p>
          <a:p>
            <a:pPr marL="139700" indent="0" eaLnBrk="1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B2A28"/>
              </a:buClr>
              <a:buFont typeface="Source Sans Pro" charset="0"/>
              <a:buNone/>
            </a:pPr>
            <a:endParaRPr lang="en-US" altLang="en-US" sz="1800" dirty="0" smtClean="0">
              <a:solidFill>
                <a:srgbClr val="2B2A28"/>
              </a:solidFill>
              <a:latin typeface="Source Sans Pro" charset="0"/>
              <a:ea typeface="Source Sans Pro" charset="0"/>
              <a:cs typeface="Source Sans Pro" charset="0"/>
              <a:sym typeface="Source Sans Pro" charset="0"/>
            </a:endParaRPr>
          </a:p>
          <a:p>
            <a:pPr marL="139700" indent="0" eaLnBrk="1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B2A28"/>
              </a:buClr>
              <a:buFont typeface="Source Sans Pro" charset="0"/>
              <a:buNone/>
            </a:pPr>
            <a:r>
              <a:rPr lang="en-US" altLang="en-US" sz="1800" dirty="0" smtClean="0">
                <a:solidFill>
                  <a:srgbClr val="2B2A28"/>
                </a:solidFill>
                <a:latin typeface="Source Sans Pro" charset="0"/>
                <a:ea typeface="Source Sans Pro" charset="0"/>
                <a:cs typeface="Source Sans Pro" charset="0"/>
                <a:sym typeface="Source Sans Pro" charset="0"/>
              </a:rPr>
              <a:t>Mar 31: Survey date to establish claim costs for premium rates</a:t>
            </a:r>
          </a:p>
          <a:p>
            <a:pPr marL="139700" indent="0" eaLnBrk="1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B2A28"/>
              </a:buClr>
              <a:buFont typeface="Source Sans Pro" charset="0"/>
              <a:buNone/>
            </a:pPr>
            <a:endParaRPr lang="en-US" altLang="en-US" sz="1800" dirty="0" smtClean="0">
              <a:solidFill>
                <a:srgbClr val="2B2A28"/>
              </a:solidFill>
              <a:latin typeface="Source Sans Pro" charset="0"/>
              <a:ea typeface="Source Sans Pro" charset="0"/>
              <a:cs typeface="Source Sans Pro" charset="0"/>
              <a:sym typeface="Source Sans Pro" charset="0"/>
            </a:endParaRPr>
          </a:p>
          <a:p>
            <a:pPr marL="139700" indent="0" eaLnBrk="1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B2A28"/>
              </a:buClr>
              <a:buFont typeface="Source Sans Pro" charset="0"/>
              <a:buNone/>
            </a:pPr>
            <a:r>
              <a:rPr lang="en-US" altLang="en-US" sz="1800" dirty="0" smtClean="0">
                <a:solidFill>
                  <a:srgbClr val="2B2A28"/>
                </a:solidFill>
                <a:latin typeface="Source Sans Pro" charset="0"/>
                <a:ea typeface="Source Sans Pro" charset="0"/>
                <a:cs typeface="Source Sans Pro" charset="0"/>
                <a:sym typeface="Source Sans Pro" charset="0"/>
              </a:rPr>
              <a:t>May 28: Group Raring enrollment deadline</a:t>
            </a:r>
          </a:p>
          <a:p>
            <a:pPr marL="139700" indent="0" eaLnBrk="1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B2A28"/>
              </a:buClr>
              <a:buFont typeface="Source Sans Pro" charset="0"/>
              <a:buNone/>
            </a:pPr>
            <a:endParaRPr lang="en-US" altLang="en-US" sz="1800" dirty="0" smtClean="0">
              <a:solidFill>
                <a:srgbClr val="2B2A28"/>
              </a:solidFill>
              <a:latin typeface="Source Sans Pro" charset="0"/>
              <a:ea typeface="Source Sans Pro" charset="0"/>
              <a:cs typeface="Source Sans Pro" charset="0"/>
              <a:sym typeface="Source Sans Pro" charset="0"/>
            </a:endParaRPr>
          </a:p>
          <a:p>
            <a:pPr marL="139700" indent="0" eaLnBrk="1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B2A28"/>
              </a:buClr>
              <a:buFont typeface="Source Sans Pro" charset="0"/>
              <a:buNone/>
            </a:pPr>
            <a:r>
              <a:rPr lang="en-US" altLang="en-US" sz="1800" dirty="0" smtClean="0">
                <a:solidFill>
                  <a:srgbClr val="2B2A28"/>
                </a:solidFill>
                <a:latin typeface="Source Sans Pro" charset="0"/>
                <a:ea typeface="Source Sans Pro" charset="0"/>
                <a:cs typeface="Source Sans Pro" charset="0"/>
                <a:sym typeface="Source Sans Pro" charset="0"/>
              </a:rPr>
              <a:t>July 30: Group Retro, Individual Retro, One Claim and Deductible enrollment deadline</a:t>
            </a:r>
          </a:p>
          <a:p>
            <a:pPr marL="139700" indent="0" eaLnBrk="1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B2A28"/>
              </a:buClr>
              <a:buFont typeface="Source Sans Pro" charset="0"/>
              <a:buNone/>
            </a:pPr>
            <a:endParaRPr lang="en-US" altLang="en-US" sz="1800" dirty="0" smtClean="0">
              <a:solidFill>
                <a:srgbClr val="2B2A28"/>
              </a:solidFill>
              <a:latin typeface="Source Sans Pro" charset="0"/>
              <a:ea typeface="Source Sans Pro" charset="0"/>
              <a:cs typeface="Source Sans Pro" charset="0"/>
              <a:sym typeface="Source Sans Pro" charset="0"/>
            </a:endParaRPr>
          </a:p>
          <a:p>
            <a:pPr marL="139700" indent="0" eaLnBrk="1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B2A28"/>
              </a:buClr>
              <a:buFont typeface="Source Sans Pro" charset="0"/>
              <a:buNone/>
            </a:pPr>
            <a:r>
              <a:rPr lang="en-US" altLang="en-US" sz="1800" dirty="0" smtClean="0">
                <a:solidFill>
                  <a:srgbClr val="2B2A28"/>
                </a:solidFill>
                <a:latin typeface="Source Sans Pro" charset="0"/>
                <a:ea typeface="Source Sans Pro" charset="0"/>
                <a:cs typeface="Source Sans Pro" charset="0"/>
                <a:sym typeface="Source Sans Pro" charset="0"/>
              </a:rPr>
              <a:t>Nov 30: Destination Excellence enrolment deadline (DFSP, ISSP, TWP)</a:t>
            </a:r>
          </a:p>
          <a:p>
            <a:pPr marL="139700" indent="0" eaLnBrk="1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B2A28"/>
              </a:buClr>
              <a:buFont typeface="Source Sans Pro" charset="0"/>
              <a:buNone/>
            </a:pPr>
            <a:endParaRPr lang="en-US" altLang="en-US" sz="1800" dirty="0" smtClean="0">
              <a:solidFill>
                <a:srgbClr val="2B2A28"/>
              </a:solidFill>
              <a:latin typeface="Source Sans Pro" charset="0"/>
              <a:ea typeface="Source Sans Pro" charset="0"/>
              <a:cs typeface="Source Sans Pro" charset="0"/>
              <a:sym typeface="Source Sans Pro" charset="0"/>
            </a:endParaRPr>
          </a:p>
          <a:p>
            <a:pPr marL="139700" indent="0" eaLnBrk="1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B2A28"/>
              </a:buClr>
              <a:buFont typeface="Source Sans Pro" charset="0"/>
              <a:buNone/>
            </a:pPr>
            <a:r>
              <a:rPr lang="en-US" altLang="en-US" sz="1800" dirty="0" smtClean="0">
                <a:solidFill>
                  <a:srgbClr val="2B2A28"/>
                </a:solidFill>
                <a:latin typeface="Source Sans Pro" charset="0"/>
                <a:ea typeface="Source Sans Pro" charset="0"/>
                <a:cs typeface="Source Sans Pro" charset="0"/>
                <a:sym typeface="Source Sans Pro" charset="0"/>
              </a:rPr>
              <a:t>Dec 20:  First installment for 2022 premium due (2% rebate if paid in full)</a:t>
            </a:r>
          </a:p>
          <a:p>
            <a:pPr marL="139700" indent="0" eaLnBrk="1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800"/>
              <a:buFont typeface="Arial" charset="0"/>
              <a:buNone/>
            </a:pPr>
            <a:endParaRPr lang="en-US" altLang="en-US" sz="2800" dirty="0" smtClean="0">
              <a:ea typeface="Source Sans Pro" charset="0"/>
              <a:cs typeface="Source Sans Pro" charset="0"/>
              <a:sym typeface="Source Sans Pro" charset="0"/>
            </a:endParaRPr>
          </a:p>
        </p:txBody>
      </p:sp>
      <p:sp>
        <p:nvSpPr>
          <p:cNvPr id="17411" name="Google Shape;171;p23"/>
          <p:cNvSpPr>
            <a:spLocks noGrp="1"/>
          </p:cNvSpPr>
          <p:nvPr>
            <p:ph type="sldNum" sz="quarter" idx="10"/>
          </p:nvPr>
        </p:nvSpPr>
        <p:spPr>
          <a:xfrm>
            <a:off x="9112250" y="7404100"/>
            <a:ext cx="603250" cy="227013"/>
          </a:xfrm>
          <a:noFill/>
        </p:spPr>
        <p:txBody>
          <a:bodyPr/>
          <a:lstStyle>
            <a:lvl1pPr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fld id="{4949C395-55A4-4F3E-8214-7FECEA076F88}" type="slidenum">
              <a:rPr lang="en-US" altLang="en-US" sz="1200">
                <a:solidFill>
                  <a:srgbClr val="489ED1"/>
                </a:solidFill>
                <a:latin typeface="Calibri Bold" pitchFamily="34" charset="0"/>
                <a:cs typeface="Source Sans Pro" charset="0"/>
                <a:sym typeface="Source Sans Pro" charset="0"/>
              </a:rPr>
              <a:pPr eaLnBrk="1" hangingPunct="1"/>
              <a:t>17</a:t>
            </a:fld>
            <a:endParaRPr lang="en-US" altLang="en-US" sz="1200" dirty="0">
              <a:solidFill>
                <a:srgbClr val="489ED1"/>
              </a:solidFill>
              <a:latin typeface="Calibri Bold" pitchFamily="34" charset="0"/>
              <a:cs typeface="Source Sans Pro" charset="0"/>
              <a:sym typeface="Source Sans Pro" charset="0"/>
            </a:endParaRPr>
          </a:p>
        </p:txBody>
      </p:sp>
      <p:sp>
        <p:nvSpPr>
          <p:cNvPr id="17412" name="Google Shape;141;p17"/>
          <p:cNvSpPr txBox="1">
            <a:spLocks/>
          </p:cNvSpPr>
          <p:nvPr/>
        </p:nvSpPr>
        <p:spPr bwMode="auto">
          <a:xfrm>
            <a:off x="717550" y="982663"/>
            <a:ext cx="9374188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buClr>
                <a:srgbClr val="000000"/>
              </a:buClr>
              <a:buFont typeface="Arial" charset="0"/>
              <a:defRPr sz="1400" b="1">
                <a:solidFill>
                  <a:srgbClr val="000000"/>
                </a:solidFill>
                <a:latin typeface="Calibri Bold" pitchFamily="34" charset="0"/>
                <a:ea typeface="Calibri Bold" pitchFamily="34" charset="0"/>
                <a:cs typeface="Calibri Bold" pitchFamily="34" charset="0"/>
                <a:sym typeface="Arial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>
                <a:srgbClr val="383D4B"/>
              </a:buClr>
              <a:buSzPts val="2500"/>
              <a:buFont typeface="Source Sans Pro Light" charset="0"/>
              <a:buNone/>
            </a:pPr>
            <a:r>
              <a:rPr lang="nb-NO" altLang="en-US" sz="3200" dirty="0">
                <a:solidFill>
                  <a:srgbClr val="383D4B"/>
                </a:solidFill>
                <a:latin typeface="Calibri Light" pitchFamily="34" charset="0"/>
                <a:ea typeface="Source Sans Pro Light" charset="0"/>
                <a:cs typeface="Source Sans Pro Light" charset="0"/>
                <a:sym typeface="Source Sans Pro Light" charset="0"/>
              </a:rPr>
              <a:t>Premium payment for private – Important dates for </a:t>
            </a:r>
            <a:r>
              <a:rPr lang="nb-NO" altLang="en-US" sz="3200" dirty="0" smtClean="0">
                <a:solidFill>
                  <a:srgbClr val="383D4B"/>
                </a:solidFill>
                <a:latin typeface="Calibri Light" pitchFamily="34" charset="0"/>
                <a:ea typeface="Source Sans Pro Light" charset="0"/>
                <a:cs typeface="Source Sans Pro Light" charset="0"/>
                <a:sym typeface="Source Sans Pro Light" charset="0"/>
              </a:rPr>
              <a:t>publics </a:t>
            </a:r>
            <a:r>
              <a:rPr lang="en-US" altLang="en-US" sz="3200" dirty="0">
                <a:solidFill>
                  <a:srgbClr val="383D4B"/>
                </a:solidFill>
                <a:latin typeface="Calibri Light" pitchFamily="34" charset="0"/>
                <a:ea typeface="Source Sans Pro Light" charset="0"/>
                <a:cs typeface="Source Sans Pro Light" charset="0"/>
                <a:sym typeface="Source Sans Pro Light" charset="0"/>
              </a:rPr>
              <a:t>:  </a:t>
            </a:r>
          </a:p>
        </p:txBody>
      </p:sp>
    </p:spTree>
    <p:extLst>
      <p:ext uri="{BB962C8B-B14F-4D97-AF65-F5344CB8AC3E}">
        <p14:creationId xmlns:p14="http://schemas.microsoft.com/office/powerpoint/2010/main" val="392789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3"/>
          <p:cNvSpPr txBox="1">
            <a:spLocks noGrp="1"/>
          </p:cNvSpPr>
          <p:nvPr>
            <p:ph type="body" idx="1"/>
          </p:nvPr>
        </p:nvSpPr>
        <p:spPr>
          <a:xfrm>
            <a:off x="717550" y="2014538"/>
            <a:ext cx="8710613" cy="4387850"/>
          </a:xfrm>
        </p:spPr>
        <p:txBody>
          <a:bodyPr>
            <a:normAutofit/>
          </a:bodyPr>
          <a:lstStyle/>
          <a:p>
            <a:pPr eaLnBrk="1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B2A28"/>
              </a:buClr>
              <a:buFont typeface="Source Sans Pro" charset="0"/>
              <a:buChar char="●"/>
            </a:pPr>
            <a:r>
              <a:rPr lang="en-US" altLang="en-US" sz="2400" dirty="0" smtClean="0">
                <a:solidFill>
                  <a:srgbClr val="2B2A28"/>
                </a:solidFill>
                <a:latin typeface="Source Sans Pro" charset="0"/>
                <a:ea typeface="Source Sans Pro" charset="0"/>
                <a:cs typeface="Source Sans Pro" charset="0"/>
                <a:sym typeface="Source Sans Pro" charset="0"/>
              </a:rPr>
              <a:t>How EM is established 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B2A28"/>
              </a:buClr>
              <a:buFont typeface="Source Sans Pro" charset="0"/>
              <a:buChar char="●"/>
            </a:pPr>
            <a:endParaRPr lang="en-US" altLang="en-US" sz="2400" dirty="0" smtClean="0">
              <a:solidFill>
                <a:srgbClr val="2B2A28"/>
              </a:solidFill>
              <a:latin typeface="Source Sans Pro" charset="0"/>
              <a:ea typeface="Source Sans Pro" charset="0"/>
              <a:cs typeface="Source Sans Pro" charset="0"/>
              <a:sym typeface="Source Sans Pro" charset="0"/>
            </a:endParaRPr>
          </a:p>
          <a:p>
            <a:pPr eaLnBrk="1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B2A28"/>
              </a:buClr>
              <a:buFont typeface="Source Sans Pro" charset="0"/>
              <a:buChar char="●"/>
            </a:pPr>
            <a:r>
              <a:rPr lang="en-US" altLang="en-US" sz="2400" dirty="0" smtClean="0">
                <a:solidFill>
                  <a:srgbClr val="2B2A28"/>
                </a:solidFill>
                <a:latin typeface="Source Sans Pro" charset="0"/>
                <a:ea typeface="Source Sans Pro" charset="0"/>
                <a:cs typeface="Source Sans Pro" charset="0"/>
                <a:sym typeface="Source Sans Pro" charset="0"/>
              </a:rPr>
              <a:t>What is TLL ? 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B2A28"/>
              </a:buClr>
              <a:buFont typeface="Source Sans Pro" charset="0"/>
              <a:buChar char="●"/>
            </a:pPr>
            <a:endParaRPr lang="en-US" altLang="en-US" sz="2400" dirty="0" smtClean="0">
              <a:solidFill>
                <a:srgbClr val="2B2A28"/>
              </a:solidFill>
              <a:latin typeface="Source Sans Pro" charset="0"/>
              <a:ea typeface="Source Sans Pro" charset="0"/>
              <a:cs typeface="Source Sans Pro" charset="0"/>
              <a:sym typeface="Source Sans Pro" charset="0"/>
            </a:endParaRPr>
          </a:p>
          <a:p>
            <a:pPr eaLnBrk="1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B2A28"/>
              </a:buClr>
              <a:buFont typeface="Source Sans Pro" charset="0"/>
              <a:buChar char="●"/>
            </a:pPr>
            <a:r>
              <a:rPr lang="en-US" altLang="en-US" sz="2400" dirty="0" smtClean="0">
                <a:solidFill>
                  <a:srgbClr val="2B2A28"/>
                </a:solidFill>
                <a:latin typeface="Source Sans Pro" charset="0"/>
                <a:ea typeface="Source Sans Pro" charset="0"/>
                <a:cs typeface="Source Sans Pro" charset="0"/>
                <a:sym typeface="Source Sans Pro" charset="0"/>
              </a:rPr>
              <a:t>What is TML? 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B2A28"/>
              </a:buClr>
              <a:buFont typeface="Source Sans Pro" charset="0"/>
              <a:buChar char="●"/>
            </a:pPr>
            <a:endParaRPr lang="en-US" altLang="en-US" sz="2400" dirty="0" smtClean="0">
              <a:solidFill>
                <a:srgbClr val="2B2A28"/>
              </a:solidFill>
              <a:latin typeface="Source Sans Pro" charset="0"/>
              <a:ea typeface="Source Sans Pro" charset="0"/>
              <a:cs typeface="Source Sans Pro" charset="0"/>
              <a:sym typeface="Source Sans Pro" charset="0"/>
            </a:endParaRPr>
          </a:p>
          <a:p>
            <a:pPr eaLnBrk="1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B2A28"/>
              </a:buClr>
              <a:buFont typeface="Source Sans Pro" charset="0"/>
              <a:buChar char="●"/>
            </a:pPr>
            <a:r>
              <a:rPr lang="en-US" altLang="en-US" sz="2400" dirty="0" smtClean="0">
                <a:solidFill>
                  <a:srgbClr val="2B2A28"/>
                </a:solidFill>
                <a:latin typeface="Source Sans Pro" charset="0"/>
                <a:ea typeface="Source Sans Pro" charset="0"/>
                <a:cs typeface="Source Sans Pro" charset="0"/>
                <a:sym typeface="Source Sans Pro" charset="0"/>
              </a:rPr>
              <a:t>(TML- TLL)/TLL = EM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B2A28"/>
              </a:buClr>
              <a:buFont typeface="Source Sans Pro" charset="0"/>
              <a:buChar char="●"/>
            </a:pPr>
            <a:endParaRPr lang="en-US" altLang="en-US" sz="2400" dirty="0" smtClean="0">
              <a:solidFill>
                <a:srgbClr val="2B2A28"/>
              </a:solidFill>
              <a:latin typeface="Source Sans Pro" charset="0"/>
              <a:ea typeface="Source Sans Pro" charset="0"/>
              <a:cs typeface="Source Sans Pro" charset="0"/>
              <a:sym typeface="Source Sans Pro" charset="0"/>
            </a:endParaRPr>
          </a:p>
          <a:p>
            <a:pPr eaLnBrk="1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B2A28"/>
              </a:buClr>
              <a:buFont typeface="Source Sans Pro" charset="0"/>
              <a:buChar char="●"/>
            </a:pPr>
            <a:r>
              <a:rPr lang="en-US" altLang="en-US" sz="2400" dirty="0" smtClean="0">
                <a:solidFill>
                  <a:srgbClr val="2B2A28"/>
                </a:solidFill>
                <a:latin typeface="Source Sans Pro" charset="0"/>
                <a:ea typeface="Source Sans Pro" charset="0"/>
                <a:cs typeface="Source Sans Pro" charset="0"/>
                <a:sym typeface="Source Sans Pro" charset="0"/>
              </a:rPr>
              <a:t>EM x base rate = premium rate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B2A28"/>
              </a:buClr>
              <a:buFont typeface="Source Sans Pro" charset="0"/>
              <a:buNone/>
            </a:pPr>
            <a:endParaRPr lang="en-US" altLang="en-US" sz="1200" dirty="0" smtClean="0">
              <a:solidFill>
                <a:srgbClr val="2B2A28"/>
              </a:solidFill>
              <a:latin typeface="Source Sans Pro" charset="0"/>
              <a:ea typeface="Source Sans Pro" charset="0"/>
              <a:cs typeface="Source Sans Pro" charset="0"/>
              <a:sym typeface="Source Sans Pro" charset="0"/>
            </a:endParaRPr>
          </a:p>
          <a:p>
            <a:pPr eaLnBrk="1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800"/>
              <a:buFont typeface="Arial" charset="0"/>
              <a:buNone/>
            </a:pPr>
            <a:endParaRPr lang="en-US" altLang="en-US" sz="2800" dirty="0" smtClean="0">
              <a:ea typeface="Source Sans Pro" charset="0"/>
              <a:cs typeface="Source Sans Pro" charset="0"/>
              <a:sym typeface="Source Sans Pro" charset="0"/>
            </a:endParaRPr>
          </a:p>
        </p:txBody>
      </p:sp>
      <p:sp>
        <p:nvSpPr>
          <p:cNvPr id="18435" name="Google Shape;171;p23"/>
          <p:cNvSpPr>
            <a:spLocks noGrp="1"/>
          </p:cNvSpPr>
          <p:nvPr>
            <p:ph type="sldNum" sz="quarter" idx="10"/>
          </p:nvPr>
        </p:nvSpPr>
        <p:spPr>
          <a:xfrm>
            <a:off x="9112250" y="7404100"/>
            <a:ext cx="603250" cy="227013"/>
          </a:xfrm>
          <a:noFill/>
        </p:spPr>
        <p:txBody>
          <a:bodyPr/>
          <a:lstStyle>
            <a:lvl1pPr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fld id="{F6AABBFB-CB67-4E08-9141-54BDCD4F57C9}" type="slidenum">
              <a:rPr lang="en-US" altLang="en-US" sz="1200">
                <a:solidFill>
                  <a:srgbClr val="489ED1"/>
                </a:solidFill>
                <a:latin typeface="Calibri Bold" pitchFamily="34" charset="0"/>
                <a:cs typeface="Source Sans Pro" charset="0"/>
                <a:sym typeface="Source Sans Pro" charset="0"/>
              </a:rPr>
              <a:pPr eaLnBrk="1" hangingPunct="1"/>
              <a:t>18</a:t>
            </a:fld>
            <a:endParaRPr lang="en-US" altLang="en-US" sz="1200" dirty="0">
              <a:solidFill>
                <a:srgbClr val="489ED1"/>
              </a:solidFill>
              <a:latin typeface="Calibri Bold" pitchFamily="34" charset="0"/>
              <a:cs typeface="Source Sans Pro" charset="0"/>
              <a:sym typeface="Source Sans Pro" charset="0"/>
            </a:endParaRPr>
          </a:p>
        </p:txBody>
      </p:sp>
      <p:sp>
        <p:nvSpPr>
          <p:cNvPr id="18436" name="Google Shape;141;p17"/>
          <p:cNvSpPr txBox="1">
            <a:spLocks/>
          </p:cNvSpPr>
          <p:nvPr/>
        </p:nvSpPr>
        <p:spPr bwMode="auto">
          <a:xfrm>
            <a:off x="717550" y="982663"/>
            <a:ext cx="9374188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buClr>
                <a:srgbClr val="000000"/>
              </a:buClr>
              <a:buFont typeface="Arial" charset="0"/>
              <a:defRPr sz="1400" b="1">
                <a:solidFill>
                  <a:srgbClr val="000000"/>
                </a:solidFill>
                <a:latin typeface="Calibri Bold" pitchFamily="34" charset="0"/>
                <a:ea typeface="Calibri Bold" pitchFamily="34" charset="0"/>
                <a:cs typeface="Calibri Bold" pitchFamily="34" charset="0"/>
                <a:sym typeface="Arial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>
                <a:srgbClr val="383D4B"/>
              </a:buClr>
              <a:buSzPts val="2500"/>
              <a:buFont typeface="Source Sans Pro Light" charset="0"/>
              <a:buNone/>
            </a:pPr>
            <a:r>
              <a:rPr lang="en-US" altLang="en-US" sz="3200" dirty="0">
                <a:solidFill>
                  <a:srgbClr val="383D4B"/>
                </a:solidFill>
                <a:latin typeface="Calibri Light" pitchFamily="34" charset="0"/>
                <a:ea typeface="Source Sans Pro Light" charset="0"/>
                <a:cs typeface="Source Sans Pro Light" charset="0"/>
                <a:sym typeface="Source Sans Pro Light" charset="0"/>
              </a:rPr>
              <a:t>Not understanding how rates are established: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3"/>
          <p:cNvSpPr txBox="1">
            <a:spLocks noGrp="1"/>
          </p:cNvSpPr>
          <p:nvPr>
            <p:ph type="body" idx="1"/>
          </p:nvPr>
        </p:nvSpPr>
        <p:spPr>
          <a:xfrm>
            <a:off x="717550" y="2274888"/>
            <a:ext cx="8710613" cy="4387850"/>
          </a:xfrm>
        </p:spPr>
        <p:txBody>
          <a:bodyPr>
            <a:normAutofit/>
          </a:bodyPr>
          <a:lstStyle/>
          <a:p>
            <a:pPr eaLnBrk="1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B2A28"/>
              </a:buClr>
              <a:buFont typeface="Source Sans Pro" charset="0"/>
              <a:buChar char="●"/>
            </a:pPr>
            <a:r>
              <a:rPr lang="en-US" altLang="en-US" sz="2400" dirty="0" smtClean="0">
                <a:solidFill>
                  <a:srgbClr val="2B2A28"/>
                </a:solidFill>
                <a:latin typeface="Source Sans Pro" charset="0"/>
                <a:ea typeface="Source Sans Pro" charset="0"/>
                <a:cs typeface="Source Sans Pro" charset="0"/>
                <a:sym typeface="Source Sans Pro" charset="0"/>
              </a:rPr>
              <a:t>Know your claims 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B2A28"/>
              </a:buClr>
              <a:buFont typeface="Source Sans Pro" charset="0"/>
              <a:buChar char="●"/>
            </a:pPr>
            <a:endParaRPr lang="en-US" altLang="en-US" sz="2400" dirty="0" smtClean="0">
              <a:solidFill>
                <a:srgbClr val="2B2A28"/>
              </a:solidFill>
              <a:latin typeface="Source Sans Pro" charset="0"/>
              <a:ea typeface="Source Sans Pro" charset="0"/>
              <a:cs typeface="Source Sans Pro" charset="0"/>
              <a:sym typeface="Source Sans Pro" charset="0"/>
            </a:endParaRPr>
          </a:p>
          <a:p>
            <a:pPr eaLnBrk="1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B2A28"/>
              </a:buClr>
              <a:buFont typeface="Source Sans Pro" charset="0"/>
              <a:buChar char="●"/>
            </a:pPr>
            <a:r>
              <a:rPr lang="en-US" altLang="en-US" sz="2400" dirty="0" smtClean="0">
                <a:solidFill>
                  <a:srgbClr val="2B2A28"/>
                </a:solidFill>
                <a:latin typeface="Source Sans Pro" charset="0"/>
                <a:ea typeface="Source Sans Pro" charset="0"/>
                <a:cs typeface="Source Sans Pro" charset="0"/>
                <a:sym typeface="Source Sans Pro" charset="0"/>
              </a:rPr>
              <a:t>Claims impact your premium rates for four years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B2A28"/>
              </a:buClr>
              <a:buFont typeface="Source Sans Pro" charset="0"/>
              <a:buChar char="●"/>
            </a:pPr>
            <a:endParaRPr lang="en-US" altLang="en-US" sz="2400" dirty="0" smtClean="0">
              <a:solidFill>
                <a:srgbClr val="2B2A28"/>
              </a:solidFill>
              <a:latin typeface="Source Sans Pro" charset="0"/>
              <a:ea typeface="Source Sans Pro" charset="0"/>
              <a:cs typeface="Source Sans Pro" charset="0"/>
              <a:sym typeface="Source Sans Pro" charset="0"/>
            </a:endParaRPr>
          </a:p>
          <a:p>
            <a:pPr eaLnBrk="1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B2A28"/>
              </a:buClr>
              <a:buFont typeface="Source Sans Pro" charset="0"/>
              <a:buChar char="●"/>
            </a:pPr>
            <a:r>
              <a:rPr lang="en-US" altLang="en-US" sz="2400" dirty="0" smtClean="0">
                <a:solidFill>
                  <a:srgbClr val="2B2A28"/>
                </a:solidFill>
                <a:latin typeface="Source Sans Pro" charset="0"/>
                <a:ea typeface="Source Sans Pro" charset="0"/>
                <a:cs typeface="Source Sans Pro" charset="0"/>
                <a:sym typeface="Source Sans Pro" charset="0"/>
              </a:rPr>
              <a:t>Know your company’s TLL/TEL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B2A28"/>
              </a:buClr>
              <a:buFont typeface="Source Sans Pro" charset="0"/>
              <a:buChar char="●"/>
            </a:pPr>
            <a:endParaRPr lang="en-US" altLang="en-US" sz="2400" dirty="0" smtClean="0">
              <a:solidFill>
                <a:srgbClr val="2B2A28"/>
              </a:solidFill>
              <a:latin typeface="Source Sans Pro" charset="0"/>
              <a:ea typeface="Source Sans Pro" charset="0"/>
              <a:cs typeface="Source Sans Pro" charset="0"/>
              <a:sym typeface="Source Sans Pro" charset="0"/>
            </a:endParaRPr>
          </a:p>
          <a:p>
            <a:pPr eaLnBrk="1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B2A28"/>
              </a:buClr>
              <a:buFont typeface="Source Sans Pro" charset="0"/>
              <a:buChar char="●"/>
            </a:pPr>
            <a:r>
              <a:rPr lang="en-US" altLang="en-US" sz="2400" dirty="0" smtClean="0">
                <a:solidFill>
                  <a:srgbClr val="2B2A28"/>
                </a:solidFill>
                <a:latin typeface="Source Sans Pro" charset="0"/>
                <a:ea typeface="Source Sans Pro" charset="0"/>
                <a:cs typeface="Source Sans Pro" charset="0"/>
                <a:sym typeface="Source Sans Pro" charset="0"/>
              </a:rPr>
              <a:t>Know your company’s max value claim amount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B2A28"/>
              </a:buClr>
              <a:buFont typeface="Source Sans Pro" charset="0"/>
              <a:buNone/>
            </a:pPr>
            <a:endParaRPr lang="en-US" altLang="en-US" sz="1200" dirty="0" smtClean="0">
              <a:solidFill>
                <a:srgbClr val="2B2A28"/>
              </a:solidFill>
              <a:latin typeface="Source Sans Pro" charset="0"/>
              <a:ea typeface="Source Sans Pro" charset="0"/>
              <a:cs typeface="Source Sans Pro" charset="0"/>
              <a:sym typeface="Source Sans Pro" charset="0"/>
            </a:endParaRPr>
          </a:p>
          <a:p>
            <a:pPr eaLnBrk="1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800"/>
              <a:buFont typeface="Arial" charset="0"/>
              <a:buNone/>
            </a:pPr>
            <a:endParaRPr lang="en-US" altLang="en-US" sz="2800" dirty="0" smtClean="0">
              <a:ea typeface="Source Sans Pro" charset="0"/>
              <a:cs typeface="Source Sans Pro" charset="0"/>
              <a:sym typeface="Source Sans Pro" charset="0"/>
            </a:endParaRPr>
          </a:p>
        </p:txBody>
      </p:sp>
      <p:sp>
        <p:nvSpPr>
          <p:cNvPr id="19459" name="Google Shape;171;p23"/>
          <p:cNvSpPr>
            <a:spLocks noGrp="1"/>
          </p:cNvSpPr>
          <p:nvPr>
            <p:ph type="sldNum" sz="quarter" idx="10"/>
          </p:nvPr>
        </p:nvSpPr>
        <p:spPr>
          <a:xfrm>
            <a:off x="9112250" y="7426325"/>
            <a:ext cx="603250" cy="227013"/>
          </a:xfrm>
          <a:noFill/>
        </p:spPr>
        <p:txBody>
          <a:bodyPr/>
          <a:lstStyle>
            <a:lvl1pPr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fld id="{60C821C9-58B1-4783-BF10-6134A029B8F8}" type="slidenum">
              <a:rPr lang="en-US" altLang="en-US" sz="1200">
                <a:solidFill>
                  <a:srgbClr val="489ED1"/>
                </a:solidFill>
                <a:latin typeface="Calibri Bold" pitchFamily="34" charset="0"/>
                <a:cs typeface="Source Sans Pro" charset="0"/>
                <a:sym typeface="Source Sans Pro" charset="0"/>
              </a:rPr>
              <a:pPr eaLnBrk="1" hangingPunct="1"/>
              <a:t>19</a:t>
            </a:fld>
            <a:endParaRPr lang="en-US" altLang="en-US" sz="1200" dirty="0">
              <a:solidFill>
                <a:srgbClr val="489ED1"/>
              </a:solidFill>
              <a:latin typeface="Calibri Bold" pitchFamily="34" charset="0"/>
              <a:cs typeface="Source Sans Pro" charset="0"/>
              <a:sym typeface="Source Sans Pro" charset="0"/>
            </a:endParaRPr>
          </a:p>
        </p:txBody>
      </p:sp>
      <p:sp>
        <p:nvSpPr>
          <p:cNvPr id="19460" name="Google Shape;141;p17"/>
          <p:cNvSpPr txBox="1">
            <a:spLocks/>
          </p:cNvSpPr>
          <p:nvPr/>
        </p:nvSpPr>
        <p:spPr bwMode="auto">
          <a:xfrm>
            <a:off x="717550" y="982663"/>
            <a:ext cx="8643938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buClr>
                <a:srgbClr val="000000"/>
              </a:buClr>
              <a:buFont typeface="Arial" charset="0"/>
              <a:defRPr sz="1400" b="1">
                <a:solidFill>
                  <a:srgbClr val="000000"/>
                </a:solidFill>
                <a:latin typeface="Calibri Bold" pitchFamily="34" charset="0"/>
                <a:ea typeface="Calibri Bold" pitchFamily="34" charset="0"/>
                <a:cs typeface="Calibri Bold" pitchFamily="34" charset="0"/>
                <a:sym typeface="Arial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>
                <a:srgbClr val="383D4B"/>
              </a:buClr>
              <a:buSzPts val="2500"/>
              <a:buFont typeface="Source Sans Pro Light" charset="0"/>
              <a:buNone/>
            </a:pPr>
            <a:r>
              <a:rPr lang="en-US" altLang="en-US" sz="3200" dirty="0">
                <a:solidFill>
                  <a:srgbClr val="383D4B"/>
                </a:solidFill>
                <a:latin typeface="Calibri Light" pitchFamily="34" charset="0"/>
                <a:ea typeface="Source Sans Pro Light" charset="0"/>
                <a:cs typeface="Source Sans Pro Light" charset="0"/>
                <a:sym typeface="Source Sans Pro Light" charset="0"/>
              </a:rPr>
              <a:t>Not understanding how a claim impacts your bottom line: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0058400" cy="7772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427048" y="680217"/>
            <a:ext cx="346601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tabLst>
                <a:tab pos="569913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tabLst>
                <a:tab pos="56991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tabLst>
                <a:tab pos="5699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tabLst>
                <a:tab pos="5699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tabLst>
                <a:tab pos="5699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tabLst>
                <a:tab pos="5699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tabLst>
                <a:tab pos="5699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tabLst>
                <a:tab pos="5699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tabLst>
                <a:tab pos="5699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 b="1" u="sng" dirty="0">
                <a:latin typeface="Source Sans Pro" panose="020B0604020202020204" charset="0"/>
              </a:rPr>
              <a:t>Event Sponsor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407ADBEA-33DE-40CE-A7AD-6EBD83703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955" y="5347380"/>
            <a:ext cx="69342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Source Sans Pro" panose="020B0604020202020204" charset="0"/>
                <a:cs typeface="+mn-cs"/>
              </a:rPr>
              <a:t>HzW </a:t>
            </a:r>
            <a:r>
              <a:rPr lang="en-US" sz="4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Source Sans Pro" panose="020B0604020202020204" charset="0"/>
                <a:cs typeface="+mn-cs"/>
              </a:rPr>
              <a:t>Environmental Consultants</a:t>
            </a:r>
          </a:p>
        </p:txBody>
      </p:sp>
      <p:pic>
        <p:nvPicPr>
          <p:cNvPr id="7" name="Picture 5" descr="E:\HZW-Logo-2018 - 4C-RG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768" y="2070780"/>
            <a:ext cx="4092575" cy="2974975"/>
          </a:xfrm>
          <a:prstGeom prst="rect">
            <a:avLst/>
          </a:prstGeom>
          <a:noFill/>
          <a:ln w="127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54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3"/>
          <p:cNvSpPr txBox="1">
            <a:spLocks noGrp="1"/>
          </p:cNvSpPr>
          <p:nvPr>
            <p:ph type="body" idx="1"/>
          </p:nvPr>
        </p:nvSpPr>
        <p:spPr>
          <a:xfrm>
            <a:off x="717550" y="2274888"/>
            <a:ext cx="8710613" cy="4387850"/>
          </a:xfrm>
        </p:spPr>
        <p:txBody>
          <a:bodyPr>
            <a:normAutofit/>
          </a:bodyPr>
          <a:lstStyle/>
          <a:p>
            <a:pPr eaLnBrk="1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B2A28"/>
              </a:buClr>
              <a:buFont typeface="Source Sans Pro" charset="0"/>
              <a:buChar char="●"/>
            </a:pPr>
            <a:r>
              <a:rPr lang="en-US" altLang="en-US" sz="2400" dirty="0" smtClean="0">
                <a:solidFill>
                  <a:srgbClr val="2B2A28"/>
                </a:solidFill>
                <a:latin typeface="Source Sans Pro" charset="0"/>
                <a:ea typeface="Source Sans Pro" charset="0"/>
                <a:cs typeface="Source Sans Pro" charset="0"/>
                <a:sym typeface="Source Sans Pro" charset="0"/>
              </a:rPr>
              <a:t>Traditional group rating 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B2A28"/>
              </a:buClr>
              <a:buFont typeface="Source Sans Pro" charset="0"/>
              <a:buChar char="●"/>
            </a:pPr>
            <a:endParaRPr lang="en-US" altLang="en-US" sz="2400" dirty="0" smtClean="0">
              <a:solidFill>
                <a:srgbClr val="2B2A28"/>
              </a:solidFill>
              <a:latin typeface="Source Sans Pro" charset="0"/>
              <a:ea typeface="Source Sans Pro" charset="0"/>
              <a:cs typeface="Source Sans Pro" charset="0"/>
              <a:sym typeface="Source Sans Pro" charset="0"/>
            </a:endParaRPr>
          </a:p>
          <a:p>
            <a:pPr eaLnBrk="1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B2A28"/>
              </a:buClr>
              <a:buFont typeface="Source Sans Pro" charset="0"/>
              <a:buChar char="●"/>
            </a:pPr>
            <a:r>
              <a:rPr lang="en-US" altLang="en-US" sz="2400" dirty="0" smtClean="0">
                <a:solidFill>
                  <a:srgbClr val="2B2A28"/>
                </a:solidFill>
                <a:latin typeface="Source Sans Pro" charset="0"/>
                <a:ea typeface="Source Sans Pro" charset="0"/>
                <a:cs typeface="Source Sans Pro" charset="0"/>
                <a:sym typeface="Source Sans Pro" charset="0"/>
              </a:rPr>
              <a:t>Group retrospective rating 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B2A28"/>
              </a:buClr>
              <a:buFont typeface="Source Sans Pro" charset="0"/>
              <a:buChar char="●"/>
            </a:pPr>
            <a:endParaRPr lang="en-US" altLang="en-US" sz="2400" dirty="0" smtClean="0">
              <a:solidFill>
                <a:srgbClr val="2B2A28"/>
              </a:solidFill>
              <a:latin typeface="Source Sans Pro" charset="0"/>
              <a:ea typeface="Source Sans Pro" charset="0"/>
              <a:cs typeface="Source Sans Pro" charset="0"/>
              <a:sym typeface="Source Sans Pro" charset="0"/>
            </a:endParaRPr>
          </a:p>
          <a:p>
            <a:pPr eaLnBrk="1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B2A28"/>
              </a:buClr>
              <a:buFont typeface="Source Sans Pro" charset="0"/>
              <a:buChar char="●"/>
            </a:pPr>
            <a:r>
              <a:rPr lang="en-US" altLang="en-US" sz="2400" dirty="0" smtClean="0">
                <a:solidFill>
                  <a:srgbClr val="2B2A28"/>
                </a:solidFill>
                <a:latin typeface="Source Sans Pro" charset="0"/>
                <a:ea typeface="Source Sans Pro" charset="0"/>
                <a:cs typeface="Source Sans Pro" charset="0"/>
                <a:sym typeface="Source Sans Pro" charset="0"/>
              </a:rPr>
              <a:t>Individual retrospective rating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B2A28"/>
              </a:buClr>
              <a:buFont typeface="Source Sans Pro" charset="0"/>
              <a:buNone/>
            </a:pPr>
            <a:endParaRPr lang="en-US" altLang="en-US" sz="1200" dirty="0" smtClean="0">
              <a:solidFill>
                <a:srgbClr val="2B2A28"/>
              </a:solidFill>
              <a:latin typeface="Source Sans Pro" charset="0"/>
              <a:ea typeface="Source Sans Pro" charset="0"/>
              <a:cs typeface="Source Sans Pro" charset="0"/>
              <a:sym typeface="Source Sans Pro" charset="0"/>
            </a:endParaRPr>
          </a:p>
          <a:p>
            <a:pPr eaLnBrk="1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800"/>
              <a:buFont typeface="Arial" charset="0"/>
              <a:buNone/>
            </a:pPr>
            <a:endParaRPr lang="en-US" altLang="en-US" sz="2800" dirty="0" smtClean="0">
              <a:ea typeface="Source Sans Pro" charset="0"/>
              <a:cs typeface="Source Sans Pro" charset="0"/>
              <a:sym typeface="Source Sans Pro" charset="0"/>
            </a:endParaRPr>
          </a:p>
        </p:txBody>
      </p:sp>
      <p:sp>
        <p:nvSpPr>
          <p:cNvPr id="20483" name="Google Shape;171;p23"/>
          <p:cNvSpPr>
            <a:spLocks noGrp="1"/>
          </p:cNvSpPr>
          <p:nvPr>
            <p:ph type="sldNum" sz="quarter" idx="10"/>
          </p:nvPr>
        </p:nvSpPr>
        <p:spPr>
          <a:xfrm>
            <a:off x="9112250" y="7426325"/>
            <a:ext cx="603250" cy="227013"/>
          </a:xfrm>
          <a:noFill/>
        </p:spPr>
        <p:txBody>
          <a:bodyPr/>
          <a:lstStyle>
            <a:lvl1pPr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fld id="{C2C3488E-6EA7-41B3-8679-F513975DDB43}" type="slidenum">
              <a:rPr lang="en-US" altLang="en-US" sz="1200">
                <a:solidFill>
                  <a:srgbClr val="489ED1"/>
                </a:solidFill>
                <a:latin typeface="Calibri Bold" pitchFamily="34" charset="0"/>
                <a:cs typeface="Source Sans Pro" charset="0"/>
                <a:sym typeface="Source Sans Pro" charset="0"/>
              </a:rPr>
              <a:pPr eaLnBrk="1" hangingPunct="1"/>
              <a:t>20</a:t>
            </a:fld>
            <a:endParaRPr lang="en-US" altLang="en-US" sz="1200" dirty="0">
              <a:solidFill>
                <a:srgbClr val="489ED1"/>
              </a:solidFill>
              <a:latin typeface="Calibri Bold" pitchFamily="34" charset="0"/>
              <a:cs typeface="Source Sans Pro" charset="0"/>
              <a:sym typeface="Source Sans Pro" charset="0"/>
            </a:endParaRPr>
          </a:p>
        </p:txBody>
      </p:sp>
      <p:sp>
        <p:nvSpPr>
          <p:cNvPr id="20484" name="Google Shape;141;p17"/>
          <p:cNvSpPr txBox="1">
            <a:spLocks/>
          </p:cNvSpPr>
          <p:nvPr/>
        </p:nvSpPr>
        <p:spPr bwMode="auto">
          <a:xfrm>
            <a:off x="717550" y="982663"/>
            <a:ext cx="9374188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buClr>
                <a:srgbClr val="000000"/>
              </a:buClr>
              <a:buFont typeface="Arial" charset="0"/>
              <a:defRPr sz="1400" b="1">
                <a:solidFill>
                  <a:srgbClr val="000000"/>
                </a:solidFill>
                <a:latin typeface="Calibri Bold" pitchFamily="34" charset="0"/>
                <a:ea typeface="Calibri Bold" pitchFamily="34" charset="0"/>
                <a:cs typeface="Calibri Bold" pitchFamily="34" charset="0"/>
                <a:sym typeface="Arial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>
                <a:srgbClr val="383D4B"/>
              </a:buClr>
              <a:buSzPts val="2500"/>
              <a:buFont typeface="Source Sans Pro Light" charset="0"/>
              <a:buNone/>
            </a:pPr>
            <a:r>
              <a:rPr lang="en-US" altLang="en-US" sz="3200" dirty="0">
                <a:solidFill>
                  <a:srgbClr val="383D4B"/>
                </a:solidFill>
                <a:latin typeface="Calibri Light" pitchFamily="34" charset="0"/>
                <a:ea typeface="Source Sans Pro Light" charset="0"/>
                <a:cs typeface="Source Sans Pro Light" charset="0"/>
                <a:sym typeface="Source Sans Pro Light" charset="0"/>
              </a:rPr>
              <a:t>Not taking advantage of rating discount and refund programs: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3"/>
          <p:cNvSpPr txBox="1">
            <a:spLocks noGrp="1"/>
          </p:cNvSpPr>
          <p:nvPr>
            <p:ph type="body" idx="1"/>
          </p:nvPr>
        </p:nvSpPr>
        <p:spPr>
          <a:xfrm>
            <a:off x="717550" y="2274888"/>
            <a:ext cx="8710613" cy="4387850"/>
          </a:xfrm>
        </p:spPr>
        <p:txBody>
          <a:bodyPr>
            <a:normAutofit/>
          </a:bodyPr>
          <a:lstStyle/>
          <a:p>
            <a:pPr marL="139700" indent="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B2A28"/>
              </a:buClr>
              <a:buFont typeface="Source Sans Pro" charset="0"/>
              <a:buNone/>
            </a:pPr>
            <a:r>
              <a:rPr lang="en-US" altLang="en-US" sz="2200" dirty="0" smtClean="0">
                <a:solidFill>
                  <a:srgbClr val="2B2A28"/>
                </a:solidFill>
                <a:latin typeface="Source Sans Pro" charset="0"/>
                <a:ea typeface="Source Sans Pro" charset="0"/>
                <a:cs typeface="Source Sans Pro" charset="0"/>
                <a:sym typeface="Source Sans Pro" charset="0"/>
              </a:rPr>
              <a:t>Go Green</a:t>
            </a:r>
          </a:p>
          <a:p>
            <a:pPr marL="139700" indent="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B2A28"/>
              </a:buClr>
              <a:buFont typeface="Source Sans Pro" charset="0"/>
              <a:buNone/>
            </a:pPr>
            <a:endParaRPr lang="en-US" altLang="en-US" sz="2200" dirty="0" smtClean="0">
              <a:solidFill>
                <a:srgbClr val="2B2A28"/>
              </a:solidFill>
              <a:latin typeface="Source Sans Pro" charset="0"/>
              <a:ea typeface="Source Sans Pro" charset="0"/>
              <a:cs typeface="Source Sans Pro" charset="0"/>
              <a:sym typeface="Source Sans Pro" charset="0"/>
            </a:endParaRPr>
          </a:p>
          <a:p>
            <a:pPr marL="139700" indent="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B2A28"/>
              </a:buClr>
              <a:buFont typeface="Source Sans Pro" charset="0"/>
              <a:buNone/>
            </a:pPr>
            <a:r>
              <a:rPr lang="en-US" altLang="en-US" sz="2200" dirty="0" smtClean="0">
                <a:solidFill>
                  <a:srgbClr val="2B2A28"/>
                </a:solidFill>
                <a:latin typeface="Source Sans Pro" charset="0"/>
                <a:ea typeface="Source Sans Pro" charset="0"/>
                <a:cs typeface="Source Sans Pro" charset="0"/>
                <a:sym typeface="Source Sans Pro" charset="0"/>
              </a:rPr>
              <a:t>	Lapse Free</a:t>
            </a:r>
          </a:p>
          <a:p>
            <a:pPr marL="139700" indent="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B2A28"/>
              </a:buClr>
              <a:buFont typeface="Source Sans Pro" charset="0"/>
              <a:buNone/>
            </a:pPr>
            <a:endParaRPr lang="en-US" altLang="en-US" sz="2200" dirty="0" smtClean="0">
              <a:solidFill>
                <a:srgbClr val="2B2A28"/>
              </a:solidFill>
              <a:latin typeface="Source Sans Pro" charset="0"/>
              <a:ea typeface="Source Sans Pro" charset="0"/>
              <a:cs typeface="Source Sans Pro" charset="0"/>
              <a:sym typeface="Source Sans Pro" charset="0"/>
            </a:endParaRPr>
          </a:p>
          <a:p>
            <a:pPr marL="139700" indent="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B2A28"/>
              </a:buClr>
              <a:buFont typeface="Source Sans Pro" charset="0"/>
              <a:buNone/>
            </a:pPr>
            <a:r>
              <a:rPr lang="en-US" altLang="en-US" sz="2200" dirty="0" smtClean="0">
                <a:solidFill>
                  <a:srgbClr val="2B2A28"/>
                </a:solidFill>
                <a:latin typeface="Source Sans Pro" charset="0"/>
                <a:ea typeface="Source Sans Pro" charset="0"/>
                <a:cs typeface="Source Sans Pro" charset="0"/>
                <a:sym typeface="Source Sans Pro" charset="0"/>
              </a:rPr>
              <a:t>		Industry Specific Safety Program</a:t>
            </a:r>
          </a:p>
          <a:p>
            <a:pPr marL="139700" indent="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B2A28"/>
              </a:buClr>
              <a:buFont typeface="Source Sans Pro" charset="0"/>
              <a:buNone/>
            </a:pPr>
            <a:endParaRPr lang="en-US" altLang="en-US" sz="2200" dirty="0" smtClean="0">
              <a:solidFill>
                <a:srgbClr val="2B2A28"/>
              </a:solidFill>
              <a:latin typeface="Source Sans Pro" charset="0"/>
              <a:ea typeface="Source Sans Pro" charset="0"/>
              <a:cs typeface="Source Sans Pro" charset="0"/>
              <a:sym typeface="Source Sans Pro" charset="0"/>
            </a:endParaRPr>
          </a:p>
          <a:p>
            <a:pPr marL="139700" indent="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B2A28"/>
              </a:buClr>
              <a:buFont typeface="Source Sans Pro" charset="0"/>
              <a:buNone/>
            </a:pPr>
            <a:r>
              <a:rPr lang="en-US" altLang="en-US" sz="2200" dirty="0" smtClean="0">
                <a:solidFill>
                  <a:srgbClr val="2B2A28"/>
                </a:solidFill>
                <a:latin typeface="Source Sans Pro" charset="0"/>
                <a:ea typeface="Source Sans Pro" charset="0"/>
                <a:cs typeface="Source Sans Pro" charset="0"/>
                <a:sym typeface="Source Sans Pro" charset="0"/>
              </a:rPr>
              <a:t>			Drug Free Work Place Program</a:t>
            </a:r>
          </a:p>
          <a:p>
            <a:pPr marL="139700" indent="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B2A28"/>
              </a:buClr>
              <a:buFont typeface="Source Sans Pro" charset="0"/>
              <a:buNone/>
            </a:pPr>
            <a:endParaRPr lang="en-US" altLang="en-US" sz="2200" dirty="0" smtClean="0">
              <a:solidFill>
                <a:srgbClr val="2B2A28"/>
              </a:solidFill>
              <a:latin typeface="Source Sans Pro" charset="0"/>
              <a:ea typeface="Source Sans Pro" charset="0"/>
              <a:cs typeface="Source Sans Pro" charset="0"/>
              <a:sym typeface="Source Sans Pro" charset="0"/>
            </a:endParaRPr>
          </a:p>
          <a:p>
            <a:pPr marL="139700" indent="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B2A28"/>
              </a:buClr>
              <a:buFont typeface="Source Sans Pro" charset="0"/>
              <a:buNone/>
            </a:pPr>
            <a:r>
              <a:rPr lang="en-US" altLang="en-US" sz="2200" dirty="0" smtClean="0">
                <a:solidFill>
                  <a:srgbClr val="2B2A28"/>
                </a:solidFill>
                <a:latin typeface="Source Sans Pro" charset="0"/>
                <a:ea typeface="Source Sans Pro" charset="0"/>
                <a:cs typeface="Source Sans Pro" charset="0"/>
                <a:sym typeface="Source Sans Pro" charset="0"/>
              </a:rPr>
              <a:t>				Safety Council</a:t>
            </a:r>
          </a:p>
          <a:p>
            <a:pPr marL="139700" indent="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B2A28"/>
              </a:buClr>
              <a:buFont typeface="Source Sans Pro" charset="0"/>
              <a:buNone/>
            </a:pPr>
            <a:endParaRPr lang="en-US" altLang="en-US" sz="2200" dirty="0" smtClean="0">
              <a:solidFill>
                <a:srgbClr val="2B2A28"/>
              </a:solidFill>
              <a:latin typeface="Source Sans Pro" charset="0"/>
              <a:ea typeface="Source Sans Pro" charset="0"/>
              <a:cs typeface="Source Sans Pro" charset="0"/>
              <a:sym typeface="Source Sans Pro" charset="0"/>
            </a:endParaRPr>
          </a:p>
          <a:p>
            <a:pPr marL="139700" indent="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B2A28"/>
              </a:buClr>
              <a:buFont typeface="Source Sans Pro" charset="0"/>
              <a:buNone/>
            </a:pPr>
            <a:r>
              <a:rPr lang="en-US" altLang="en-US" sz="2200" dirty="0" smtClean="0">
                <a:solidFill>
                  <a:srgbClr val="2B2A28"/>
                </a:solidFill>
                <a:latin typeface="Source Sans Pro" charset="0"/>
                <a:ea typeface="Source Sans Pro" charset="0"/>
                <a:cs typeface="Source Sans Pro" charset="0"/>
                <a:sym typeface="Source Sans Pro" charset="0"/>
              </a:rPr>
              <a:t>					Transitional Work</a:t>
            </a:r>
          </a:p>
          <a:p>
            <a:pPr marL="139700" indent="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800"/>
              <a:buFont typeface="Arial" charset="0"/>
              <a:buNone/>
            </a:pPr>
            <a:endParaRPr lang="en-US" altLang="en-US" sz="2600" dirty="0" smtClean="0">
              <a:ea typeface="Source Sans Pro" charset="0"/>
              <a:cs typeface="Source Sans Pro" charset="0"/>
              <a:sym typeface="Source Sans Pro" charset="0"/>
            </a:endParaRPr>
          </a:p>
        </p:txBody>
      </p:sp>
      <p:sp>
        <p:nvSpPr>
          <p:cNvPr id="21507" name="Google Shape;171;p23"/>
          <p:cNvSpPr>
            <a:spLocks noGrp="1"/>
          </p:cNvSpPr>
          <p:nvPr>
            <p:ph type="sldNum" sz="quarter" idx="10"/>
          </p:nvPr>
        </p:nvSpPr>
        <p:spPr>
          <a:xfrm>
            <a:off x="9112250" y="7426325"/>
            <a:ext cx="603250" cy="227013"/>
          </a:xfrm>
          <a:noFill/>
        </p:spPr>
        <p:txBody>
          <a:bodyPr/>
          <a:lstStyle>
            <a:lvl1pPr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fld id="{465BA399-7881-47AD-8221-18F7F25BCA80}" type="slidenum">
              <a:rPr lang="en-US" altLang="en-US" sz="1200">
                <a:solidFill>
                  <a:srgbClr val="489ED1"/>
                </a:solidFill>
                <a:latin typeface="Calibri Bold" pitchFamily="34" charset="0"/>
                <a:cs typeface="Source Sans Pro" charset="0"/>
                <a:sym typeface="Source Sans Pro" charset="0"/>
              </a:rPr>
              <a:pPr eaLnBrk="1" hangingPunct="1"/>
              <a:t>21</a:t>
            </a:fld>
            <a:endParaRPr lang="en-US" altLang="en-US" sz="1200" dirty="0">
              <a:solidFill>
                <a:srgbClr val="489ED1"/>
              </a:solidFill>
              <a:latin typeface="Calibri Bold" pitchFamily="34" charset="0"/>
              <a:cs typeface="Source Sans Pro" charset="0"/>
              <a:sym typeface="Source Sans Pro" charset="0"/>
            </a:endParaRPr>
          </a:p>
        </p:txBody>
      </p:sp>
      <p:sp>
        <p:nvSpPr>
          <p:cNvPr id="21508" name="Google Shape;141;p17"/>
          <p:cNvSpPr txBox="1">
            <a:spLocks/>
          </p:cNvSpPr>
          <p:nvPr/>
        </p:nvSpPr>
        <p:spPr bwMode="auto">
          <a:xfrm>
            <a:off x="717550" y="982663"/>
            <a:ext cx="9374188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buClr>
                <a:srgbClr val="000000"/>
              </a:buClr>
              <a:buFont typeface="Arial" charset="0"/>
              <a:defRPr sz="1400" b="1">
                <a:solidFill>
                  <a:srgbClr val="000000"/>
                </a:solidFill>
                <a:latin typeface="Calibri Bold" pitchFamily="34" charset="0"/>
                <a:ea typeface="Calibri Bold" pitchFamily="34" charset="0"/>
                <a:cs typeface="Calibri Bold" pitchFamily="34" charset="0"/>
                <a:sym typeface="Arial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>
                <a:srgbClr val="383D4B"/>
              </a:buClr>
              <a:buSzPts val="2500"/>
              <a:buFont typeface="Source Sans Pro Light" charset="0"/>
              <a:buNone/>
            </a:pPr>
            <a:r>
              <a:rPr lang="en-US" altLang="en-US" sz="3200" dirty="0">
                <a:solidFill>
                  <a:srgbClr val="383D4B"/>
                </a:solidFill>
                <a:latin typeface="Calibri Light" pitchFamily="34" charset="0"/>
                <a:ea typeface="Source Sans Pro Light" charset="0"/>
                <a:cs typeface="Source Sans Pro Light" charset="0"/>
                <a:sym typeface="Source Sans Pro Light" charset="0"/>
              </a:rPr>
              <a:t>Alternative discount program and BWC’s Destination Excellence program :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Google Shape;171;p23"/>
          <p:cNvSpPr>
            <a:spLocks noGrp="1"/>
          </p:cNvSpPr>
          <p:nvPr>
            <p:ph type="sldNum" sz="quarter" idx="10"/>
          </p:nvPr>
        </p:nvSpPr>
        <p:spPr>
          <a:xfrm>
            <a:off x="9112250" y="7435850"/>
            <a:ext cx="603250" cy="228600"/>
          </a:xfrm>
          <a:noFill/>
        </p:spPr>
        <p:txBody>
          <a:bodyPr/>
          <a:lstStyle>
            <a:lvl1pPr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fld id="{5968B1ED-2D2C-4C90-90E4-B215357895A6}" type="slidenum">
              <a:rPr lang="en-US" altLang="en-US" sz="1200">
                <a:solidFill>
                  <a:srgbClr val="489ED1"/>
                </a:solidFill>
                <a:latin typeface="Calibri Bold" pitchFamily="34" charset="0"/>
                <a:cs typeface="Source Sans Pro" charset="0"/>
                <a:sym typeface="Source Sans Pro" charset="0"/>
              </a:rPr>
              <a:pPr eaLnBrk="1" hangingPunct="1"/>
              <a:t>22</a:t>
            </a:fld>
            <a:endParaRPr lang="en-US" altLang="en-US" sz="1200" dirty="0">
              <a:solidFill>
                <a:srgbClr val="489ED1"/>
              </a:solidFill>
              <a:latin typeface="Calibri Bold" pitchFamily="34" charset="0"/>
              <a:cs typeface="Source Sans Pro" charset="0"/>
              <a:sym typeface="Source Sans Pro" charset="0"/>
            </a:endParaRPr>
          </a:p>
        </p:txBody>
      </p:sp>
      <p:sp>
        <p:nvSpPr>
          <p:cNvPr id="22531" name="Google Shape;141;p17"/>
          <p:cNvSpPr txBox="1">
            <a:spLocks/>
          </p:cNvSpPr>
          <p:nvPr/>
        </p:nvSpPr>
        <p:spPr bwMode="auto">
          <a:xfrm>
            <a:off x="685800" y="982663"/>
            <a:ext cx="93726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buClr>
                <a:srgbClr val="000000"/>
              </a:buClr>
              <a:buFont typeface="Arial" charset="0"/>
              <a:defRPr sz="1400" b="1">
                <a:solidFill>
                  <a:srgbClr val="000000"/>
                </a:solidFill>
                <a:latin typeface="Calibri Bold" pitchFamily="34" charset="0"/>
                <a:ea typeface="Calibri Bold" pitchFamily="34" charset="0"/>
                <a:cs typeface="Calibri Bold" pitchFamily="34" charset="0"/>
                <a:sym typeface="Arial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>
                <a:srgbClr val="383D4B"/>
              </a:buClr>
              <a:buSzPts val="2500"/>
              <a:buFont typeface="Source Sans Pro Light" charset="0"/>
              <a:buNone/>
            </a:pPr>
            <a:r>
              <a:rPr lang="en-US" altLang="en-US" sz="3200" dirty="0">
                <a:solidFill>
                  <a:srgbClr val="383D4B"/>
                </a:solidFill>
                <a:latin typeface="Calibri Light" pitchFamily="34" charset="0"/>
                <a:ea typeface="Source Sans Pro Light" charset="0"/>
                <a:cs typeface="Source Sans Pro Light" charset="0"/>
                <a:sym typeface="Source Sans Pro Light" charset="0"/>
              </a:rPr>
              <a:t>Cost Control Techniques :  </a:t>
            </a:r>
          </a:p>
        </p:txBody>
      </p:sp>
      <p:sp>
        <p:nvSpPr>
          <p:cNvPr id="22532" name="TextBox 7"/>
          <p:cNvSpPr txBox="1">
            <a:spLocks noChangeArrowheads="1"/>
          </p:cNvSpPr>
          <p:nvPr/>
        </p:nvSpPr>
        <p:spPr bwMode="auto">
          <a:xfrm>
            <a:off x="849313" y="2460625"/>
            <a:ext cx="3897312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Source Sans Pro" charset="0"/>
              </a:rPr>
              <a:t>Salary Continuation</a:t>
            </a:r>
          </a:p>
          <a:p>
            <a:pPr eaLnBrk="1" hangingPunct="1"/>
            <a:endParaRPr lang="en-US" altLang="en-US" sz="2400" dirty="0">
              <a:latin typeface="Source Sans Pro" charset="0"/>
            </a:endParaRPr>
          </a:p>
          <a:p>
            <a:pPr eaLnBrk="1" hangingPunct="1"/>
            <a:endParaRPr lang="en-US" altLang="en-US" sz="2400" dirty="0">
              <a:latin typeface="Source Sans Pro" charset="0"/>
            </a:endParaRPr>
          </a:p>
          <a:p>
            <a:pPr eaLnBrk="1" hangingPunct="1"/>
            <a:r>
              <a:rPr lang="en-US" altLang="en-US" sz="2400" dirty="0">
                <a:latin typeface="Source Sans Pro" charset="0"/>
              </a:rPr>
              <a:t>Lump sum settlement</a:t>
            </a:r>
          </a:p>
          <a:p>
            <a:pPr eaLnBrk="1" hangingPunct="1"/>
            <a:endParaRPr lang="en-US" altLang="en-US" sz="2400" dirty="0">
              <a:latin typeface="Source Sans Pro" charset="0"/>
            </a:endParaRPr>
          </a:p>
          <a:p>
            <a:pPr eaLnBrk="1" hangingPunct="1"/>
            <a:endParaRPr lang="en-US" altLang="en-US" sz="2400" dirty="0">
              <a:latin typeface="Source Sans Pro" charset="0"/>
            </a:endParaRPr>
          </a:p>
          <a:p>
            <a:pPr eaLnBrk="1" hangingPunct="1"/>
            <a:r>
              <a:rPr lang="en-US" altLang="en-US" sz="2400" dirty="0">
                <a:solidFill>
                  <a:srgbClr val="2B2A28"/>
                </a:solidFill>
                <a:latin typeface="Source Sans Pro" charset="0"/>
              </a:rPr>
              <a:t>Handicap reimbursements</a:t>
            </a:r>
            <a:endParaRPr lang="en-US" altLang="en-US" sz="2400" dirty="0">
              <a:latin typeface="Source Sans Pro" charset="0"/>
            </a:endParaRPr>
          </a:p>
          <a:p>
            <a:pPr eaLnBrk="1" hangingPunct="1"/>
            <a:endParaRPr lang="en-US" altLang="en-US" sz="2400" dirty="0">
              <a:latin typeface="Source Sans Pro" charset="0"/>
            </a:endParaRPr>
          </a:p>
        </p:txBody>
      </p:sp>
      <p:sp>
        <p:nvSpPr>
          <p:cNvPr id="22533" name="TextBox 8"/>
          <p:cNvSpPr txBox="1">
            <a:spLocks noChangeArrowheads="1"/>
          </p:cNvSpPr>
          <p:nvPr/>
        </p:nvSpPr>
        <p:spPr bwMode="auto">
          <a:xfrm>
            <a:off x="5508625" y="2460625"/>
            <a:ext cx="3885746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Source Sans Pro" charset="0"/>
              </a:rPr>
              <a:t>Vocational rehabilitation</a:t>
            </a:r>
          </a:p>
          <a:p>
            <a:pPr eaLnBrk="1" hangingPunct="1"/>
            <a:endParaRPr lang="en-US" altLang="en-US" sz="2400" dirty="0">
              <a:latin typeface="Source Sans Pro" charset="0"/>
            </a:endParaRPr>
          </a:p>
          <a:p>
            <a:pPr eaLnBrk="1" hangingPunct="1"/>
            <a:endParaRPr lang="en-US" altLang="en-US" sz="2400" dirty="0">
              <a:latin typeface="Source Sans Pro" charset="0"/>
            </a:endParaRPr>
          </a:p>
          <a:p>
            <a:pPr eaLnBrk="1" hangingPunct="1"/>
            <a:r>
              <a:rPr lang="en-US" altLang="en-US" sz="2400" dirty="0">
                <a:latin typeface="Source Sans Pro" charset="0"/>
              </a:rPr>
              <a:t>Modified duty off site (MDOS)</a:t>
            </a:r>
          </a:p>
          <a:p>
            <a:pPr eaLnBrk="1" hangingPunct="1"/>
            <a:endParaRPr lang="en-US" altLang="en-US" sz="2400" dirty="0" smtClean="0">
              <a:latin typeface="Source Sans Pro" charset="0"/>
            </a:endParaRPr>
          </a:p>
          <a:p>
            <a:pPr eaLnBrk="1" hangingPunct="1"/>
            <a:endParaRPr lang="en-US" altLang="en-US" sz="2400" dirty="0">
              <a:latin typeface="Source Sans Pro" charset="0"/>
            </a:endParaRPr>
          </a:p>
          <a:p>
            <a:pPr eaLnBrk="1" hangingPunct="1"/>
            <a:r>
              <a:rPr lang="en-US" altLang="en-US" sz="2400" dirty="0">
                <a:solidFill>
                  <a:srgbClr val="2B2A28"/>
                </a:solidFill>
                <a:latin typeface="Source Sans Pro" charset="0"/>
              </a:rPr>
              <a:t>Transitional work program</a:t>
            </a:r>
            <a:endParaRPr lang="en-US" altLang="en-US" sz="2400" dirty="0">
              <a:latin typeface="Source Sans Pro" charset="0"/>
            </a:endParaRPr>
          </a:p>
          <a:p>
            <a:pPr eaLnBrk="1" hangingPunct="1"/>
            <a:endParaRPr lang="en-US" altLang="en-US" sz="2400" dirty="0">
              <a:latin typeface="Source Sans Pro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3"/>
          <p:cNvSpPr txBox="1">
            <a:spLocks noGrp="1"/>
          </p:cNvSpPr>
          <p:nvPr>
            <p:ph type="body" idx="1"/>
          </p:nvPr>
        </p:nvSpPr>
        <p:spPr>
          <a:xfrm>
            <a:off x="717550" y="2122488"/>
            <a:ext cx="8710613" cy="4387850"/>
          </a:xfrm>
        </p:spPr>
        <p:txBody>
          <a:bodyPr>
            <a:normAutofit/>
          </a:bodyPr>
          <a:lstStyle/>
          <a:p>
            <a:pPr eaLnBrk="1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2B2A28"/>
              </a:buClr>
              <a:buFont typeface="Source Sans Pro" charset="0"/>
              <a:buChar char="●"/>
            </a:pPr>
            <a:r>
              <a:rPr lang="en-US" altLang="en-US" sz="1900" dirty="0" smtClean="0">
                <a:solidFill>
                  <a:srgbClr val="2B2A28"/>
                </a:solidFill>
                <a:latin typeface="Source Sans Pro" charset="0"/>
                <a:ea typeface="Source Sans Pro" charset="0"/>
                <a:cs typeface="Source Sans Pro" charset="0"/>
                <a:sym typeface="Source Sans Pro" charset="0"/>
              </a:rPr>
              <a:t>Communication is extremely important </a:t>
            </a:r>
          </a:p>
          <a:p>
            <a:pPr lvl="1" eaLnBrk="1" hangingPunct="1">
              <a:lnSpc>
                <a:spcPct val="105000"/>
              </a:lnSpc>
              <a:spcAft>
                <a:spcPct val="0"/>
              </a:spcAft>
              <a:buClr>
                <a:srgbClr val="2B2A28"/>
              </a:buClr>
              <a:buFont typeface="Source Sans Pro" charset="0"/>
              <a:buChar char="○"/>
            </a:pPr>
            <a:r>
              <a:rPr lang="en-US" altLang="en-US" sz="1700" dirty="0" smtClean="0">
                <a:solidFill>
                  <a:srgbClr val="2B2A28"/>
                </a:solidFill>
                <a:latin typeface="Source Sans Pro" charset="0"/>
                <a:ea typeface="Source Sans Pro" charset="0"/>
                <a:cs typeface="Source Sans Pro" charset="0"/>
                <a:sym typeface="Source Sans Pro" charset="0"/>
              </a:rPr>
              <a:t>Certify? </a:t>
            </a:r>
          </a:p>
          <a:p>
            <a:pPr lvl="1" eaLnBrk="1" hangingPunct="1">
              <a:lnSpc>
                <a:spcPct val="105000"/>
              </a:lnSpc>
              <a:spcAft>
                <a:spcPct val="0"/>
              </a:spcAft>
              <a:buClr>
                <a:srgbClr val="2B2A28"/>
              </a:buClr>
              <a:buFont typeface="Source Sans Pro" charset="0"/>
              <a:buChar char="○"/>
            </a:pPr>
            <a:r>
              <a:rPr lang="en-US" altLang="en-US" sz="1700" dirty="0" smtClean="0">
                <a:solidFill>
                  <a:srgbClr val="2B2A28"/>
                </a:solidFill>
                <a:latin typeface="Source Sans Pro" charset="0"/>
                <a:ea typeface="Source Sans Pro" charset="0"/>
                <a:cs typeface="Source Sans Pro" charset="0"/>
                <a:sym typeface="Source Sans Pro" charset="0"/>
              </a:rPr>
              <a:t>Change in the claim / work status? </a:t>
            </a:r>
          </a:p>
          <a:p>
            <a:pPr lvl="1" eaLnBrk="1" hangingPunct="1">
              <a:lnSpc>
                <a:spcPct val="105000"/>
              </a:lnSpc>
              <a:spcAft>
                <a:spcPct val="0"/>
              </a:spcAft>
              <a:buClr>
                <a:srgbClr val="2B2A28"/>
              </a:buClr>
              <a:buFont typeface="Source Sans Pro" charset="0"/>
              <a:buChar char="○"/>
            </a:pPr>
            <a:r>
              <a:rPr lang="en-US" altLang="en-US" sz="1700" dirty="0" smtClean="0">
                <a:solidFill>
                  <a:srgbClr val="2B2A28"/>
                </a:solidFill>
                <a:latin typeface="Source Sans Pro" charset="0"/>
                <a:ea typeface="Source Sans Pro" charset="0"/>
                <a:cs typeface="Source Sans Pro" charset="0"/>
                <a:sym typeface="Source Sans Pro" charset="0"/>
              </a:rPr>
              <a:t>Work restrictions </a:t>
            </a:r>
          </a:p>
          <a:p>
            <a:pPr lvl="1" eaLnBrk="1" hangingPunct="1">
              <a:lnSpc>
                <a:spcPct val="105000"/>
              </a:lnSpc>
              <a:spcAft>
                <a:spcPct val="0"/>
              </a:spcAft>
              <a:buClr>
                <a:srgbClr val="2B2A28"/>
              </a:buClr>
              <a:buFont typeface="Source Sans Pro" charset="0"/>
              <a:buChar char="○"/>
            </a:pPr>
            <a:r>
              <a:rPr lang="en-US" altLang="en-US" sz="1700" dirty="0" smtClean="0">
                <a:solidFill>
                  <a:srgbClr val="2B2A28"/>
                </a:solidFill>
                <a:latin typeface="Source Sans Pro" charset="0"/>
                <a:ea typeface="Source Sans Pro" charset="0"/>
                <a:cs typeface="Source Sans Pro" charset="0"/>
                <a:sym typeface="Source Sans Pro" charset="0"/>
              </a:rPr>
              <a:t>Separation of employment</a:t>
            </a:r>
          </a:p>
          <a:p>
            <a:pPr lvl="1" eaLnBrk="1" hangingPunct="1">
              <a:lnSpc>
                <a:spcPct val="105000"/>
              </a:lnSpc>
              <a:spcAft>
                <a:spcPct val="0"/>
              </a:spcAft>
              <a:buClr>
                <a:srgbClr val="2B2A28"/>
              </a:buClr>
              <a:buFont typeface="Source Sans Pro" charset="0"/>
              <a:buNone/>
            </a:pPr>
            <a:endParaRPr lang="en-US" altLang="en-US" sz="1700" dirty="0" smtClean="0">
              <a:solidFill>
                <a:srgbClr val="2B2A28"/>
              </a:solidFill>
              <a:latin typeface="Source Sans Pro" charset="0"/>
              <a:ea typeface="Source Sans Pro" charset="0"/>
              <a:cs typeface="Source Sans Pro" charset="0"/>
              <a:sym typeface="Source Sans Pro" charset="0"/>
            </a:endParaRPr>
          </a:p>
          <a:p>
            <a:pPr eaLnBrk="1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2B2A28"/>
              </a:buClr>
              <a:buFont typeface="Source Sans Pro" charset="0"/>
              <a:buChar char="●"/>
            </a:pPr>
            <a:r>
              <a:rPr lang="en-US" altLang="en-US" sz="1900" dirty="0" smtClean="0">
                <a:solidFill>
                  <a:srgbClr val="2B2A28"/>
                </a:solidFill>
                <a:latin typeface="Source Sans Pro" charset="0"/>
                <a:ea typeface="Source Sans Pro" charset="0"/>
                <a:cs typeface="Source Sans Pro" charset="0"/>
                <a:sym typeface="Source Sans Pro" charset="0"/>
              </a:rPr>
              <a:t>Don’t assume that everyone involved knows what is going with the claim.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2B2A28"/>
              </a:buClr>
              <a:buFont typeface="Source Sans Pro" charset="0"/>
              <a:buNone/>
            </a:pPr>
            <a:endParaRPr lang="en-US" altLang="en-US" sz="1900" dirty="0" smtClean="0">
              <a:solidFill>
                <a:srgbClr val="2B2A28"/>
              </a:solidFill>
              <a:latin typeface="Source Sans Pro" charset="0"/>
              <a:ea typeface="Source Sans Pro" charset="0"/>
              <a:cs typeface="Source Sans Pro" charset="0"/>
              <a:sym typeface="Source Sans Pro" charset="0"/>
            </a:endParaRPr>
          </a:p>
          <a:p>
            <a:pPr eaLnBrk="1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2B2A28"/>
              </a:buClr>
              <a:buFont typeface="Source Sans Pro" charset="0"/>
              <a:buChar char="●"/>
            </a:pPr>
            <a:r>
              <a:rPr lang="en-US" altLang="en-US" sz="1900" dirty="0" smtClean="0">
                <a:solidFill>
                  <a:srgbClr val="2B2A28"/>
                </a:solidFill>
                <a:latin typeface="Source Sans Pro" charset="0"/>
                <a:ea typeface="Source Sans Pro" charset="0"/>
                <a:cs typeface="Source Sans Pro" charset="0"/>
                <a:sym typeface="Source Sans Pro" charset="0"/>
              </a:rPr>
              <a:t>An injured worker should report their injury to their supervisor at the time of the injury. 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2B2A28"/>
              </a:buClr>
              <a:buFont typeface="Source Sans Pro" charset="0"/>
              <a:buNone/>
            </a:pPr>
            <a:endParaRPr lang="en-US" altLang="en-US" sz="900" dirty="0" smtClean="0">
              <a:solidFill>
                <a:srgbClr val="2B2A28"/>
              </a:solidFill>
              <a:latin typeface="Source Sans Pro" charset="0"/>
              <a:ea typeface="Source Sans Pro" charset="0"/>
              <a:cs typeface="Source Sans Pro" charset="0"/>
              <a:sym typeface="Source Sans Pro" charset="0"/>
            </a:endParaRPr>
          </a:p>
          <a:p>
            <a:pPr eaLnBrk="1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800"/>
              <a:buFont typeface="Arial" charset="0"/>
              <a:buNone/>
            </a:pPr>
            <a:endParaRPr lang="en-US" altLang="en-US" sz="2200" dirty="0" smtClean="0">
              <a:ea typeface="Source Sans Pro" charset="0"/>
              <a:cs typeface="Source Sans Pro" charset="0"/>
              <a:sym typeface="Source Sans Pro" charset="0"/>
            </a:endParaRPr>
          </a:p>
        </p:txBody>
      </p:sp>
      <p:sp>
        <p:nvSpPr>
          <p:cNvPr id="23555" name="Google Shape;171;p23"/>
          <p:cNvSpPr>
            <a:spLocks noGrp="1"/>
          </p:cNvSpPr>
          <p:nvPr>
            <p:ph type="sldNum" sz="quarter" idx="10"/>
          </p:nvPr>
        </p:nvSpPr>
        <p:spPr>
          <a:xfrm>
            <a:off x="9112250" y="7426325"/>
            <a:ext cx="603250" cy="227013"/>
          </a:xfrm>
          <a:noFill/>
        </p:spPr>
        <p:txBody>
          <a:bodyPr/>
          <a:lstStyle>
            <a:lvl1pPr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fld id="{10E7BBCC-CA64-49AD-A3F3-397553E7FA63}" type="slidenum">
              <a:rPr lang="en-US" altLang="en-US" sz="1200">
                <a:solidFill>
                  <a:srgbClr val="489ED1"/>
                </a:solidFill>
                <a:latin typeface="Calibri Bold" pitchFamily="34" charset="0"/>
                <a:cs typeface="Source Sans Pro" charset="0"/>
                <a:sym typeface="Source Sans Pro" charset="0"/>
              </a:rPr>
              <a:pPr eaLnBrk="1" hangingPunct="1"/>
              <a:t>23</a:t>
            </a:fld>
            <a:endParaRPr lang="en-US" altLang="en-US" sz="1200" dirty="0">
              <a:solidFill>
                <a:srgbClr val="489ED1"/>
              </a:solidFill>
              <a:latin typeface="Calibri Bold" pitchFamily="34" charset="0"/>
              <a:cs typeface="Source Sans Pro" charset="0"/>
              <a:sym typeface="Source Sans Pro" charset="0"/>
            </a:endParaRPr>
          </a:p>
        </p:txBody>
      </p:sp>
      <p:sp>
        <p:nvSpPr>
          <p:cNvPr id="23556" name="Google Shape;141;p17"/>
          <p:cNvSpPr txBox="1">
            <a:spLocks/>
          </p:cNvSpPr>
          <p:nvPr/>
        </p:nvSpPr>
        <p:spPr bwMode="auto">
          <a:xfrm>
            <a:off x="717550" y="982663"/>
            <a:ext cx="9374188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buClr>
                <a:srgbClr val="000000"/>
              </a:buClr>
              <a:buFont typeface="Arial" charset="0"/>
              <a:defRPr sz="1400" b="1">
                <a:solidFill>
                  <a:srgbClr val="000000"/>
                </a:solidFill>
                <a:latin typeface="Calibri Bold" pitchFamily="34" charset="0"/>
                <a:ea typeface="Calibri Bold" pitchFamily="34" charset="0"/>
                <a:cs typeface="Calibri Bold" pitchFamily="34" charset="0"/>
                <a:sym typeface="Arial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>
                <a:srgbClr val="383D4B"/>
              </a:buClr>
              <a:buSzPts val="2500"/>
              <a:buFont typeface="Source Sans Pro Light" charset="0"/>
              <a:buNone/>
            </a:pPr>
            <a:r>
              <a:rPr lang="en-US" altLang="en-US" sz="3200" dirty="0">
                <a:solidFill>
                  <a:srgbClr val="383D4B"/>
                </a:solidFill>
                <a:latin typeface="Calibri Light" pitchFamily="34" charset="0"/>
                <a:ea typeface="Source Sans Pro Light" charset="0"/>
                <a:cs typeface="Source Sans Pro Light" charset="0"/>
                <a:sym typeface="Source Sans Pro Light" charset="0"/>
              </a:rPr>
              <a:t>Lack of communication with MCO/TPA/BWC/Claimant: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3"/>
          <p:cNvSpPr txBox="1">
            <a:spLocks noGrp="1"/>
          </p:cNvSpPr>
          <p:nvPr>
            <p:ph type="body" idx="1"/>
          </p:nvPr>
        </p:nvSpPr>
        <p:spPr>
          <a:xfrm>
            <a:off x="717550" y="1683202"/>
            <a:ext cx="8710613" cy="4782911"/>
          </a:xfrm>
        </p:spPr>
        <p:txBody>
          <a:bodyPr>
            <a:normAutofit lnSpcReduction="10000"/>
          </a:bodyPr>
          <a:lstStyle/>
          <a:p>
            <a:pPr marL="139700" indent="0" eaLnBrk="1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B2A28"/>
              </a:buClr>
              <a:buFont typeface="Source Sans Pro" charset="0"/>
              <a:buNone/>
            </a:pPr>
            <a:endParaRPr lang="en-US" altLang="en-US" sz="1200" dirty="0" smtClean="0">
              <a:solidFill>
                <a:srgbClr val="2B2A28"/>
              </a:solidFill>
              <a:latin typeface="Source Sans Pro" charset="0"/>
              <a:ea typeface="Source Sans Pro" charset="0"/>
              <a:cs typeface="Source Sans Pro" charset="0"/>
              <a:sym typeface="Source Sans Pro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ym typeface="Source Sans Pro" charset="0"/>
              </a:rPr>
              <a:t>MCO Open Enrollment: May 3 – May, 28 2021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en-US" altLang="en-US" sz="2100" dirty="0" smtClean="0">
              <a:sym typeface="Source Sans Pro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dirty="0" smtClean="0">
                <a:sym typeface="Source Sans Pro" charset="0"/>
              </a:rPr>
              <a:t>Private Employers - </a:t>
            </a:r>
            <a:r>
              <a:rPr lang="en-US" altLang="en-US" sz="2100" b="1" dirty="0" smtClean="0">
                <a:sym typeface="Source Sans Pro" charset="0"/>
              </a:rPr>
              <a:t>8871 – Clerical Telecommuter </a:t>
            </a:r>
          </a:p>
          <a:p>
            <a:pPr marL="806450" lvl="1" indent="-268288"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 dirty="0" smtClean="0">
                <a:latin typeface="Calibri" pitchFamily="34" charset="0"/>
                <a:cs typeface="Calibri" pitchFamily="34" charset="0"/>
                <a:sym typeface="Source Sans Pro" charset="0"/>
              </a:rPr>
              <a:t>8810 stays 8810 even if working from home</a:t>
            </a:r>
          </a:p>
          <a:p>
            <a:pPr marL="806450" lvl="1" indent="-268288"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 dirty="0" smtClean="0">
                <a:latin typeface="Calibri" pitchFamily="34" charset="0"/>
                <a:cs typeface="Calibri" pitchFamily="34" charset="0"/>
                <a:sym typeface="Source Sans Pro" charset="0"/>
              </a:rPr>
              <a:t>Employee still performs same duties from home</a:t>
            </a:r>
          </a:p>
          <a:p>
            <a:pPr marL="806450" lvl="1" indent="-268288"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 dirty="0" smtClean="0">
                <a:latin typeface="Calibri" pitchFamily="34" charset="0"/>
                <a:cs typeface="Calibri" pitchFamily="34" charset="0"/>
                <a:sym typeface="Source Sans Pro" charset="0"/>
              </a:rPr>
              <a:t>Continue to use regular manual code </a:t>
            </a:r>
          </a:p>
          <a:p>
            <a:pPr marL="806450" lvl="1" indent="-268288" eaLnBrk="1" hangingPunct="1">
              <a:spcBef>
                <a:spcPct val="0"/>
              </a:spcBef>
              <a:spcAft>
                <a:spcPct val="0"/>
              </a:spcAft>
              <a:buFont typeface="Source Sans Pro" charset="0"/>
              <a:buNone/>
            </a:pPr>
            <a:endParaRPr lang="en-US" altLang="en-US" sz="1500" dirty="0" smtClean="0">
              <a:latin typeface="Calibri" pitchFamily="34" charset="0"/>
              <a:cs typeface="Calibri" pitchFamily="34" charset="0"/>
              <a:sym typeface="Source Sans Pro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dirty="0" smtClean="0">
                <a:sym typeface="Source Sans Pro" charset="0"/>
              </a:rPr>
              <a:t>Public Employers - </a:t>
            </a:r>
            <a:r>
              <a:rPr lang="en-US" altLang="en-US" sz="2100" b="1" dirty="0" smtClean="0">
                <a:sym typeface="Source Sans Pro" charset="0"/>
              </a:rPr>
              <a:t>9444 - Public Employee Clerical Telecommuter </a:t>
            </a:r>
            <a:endParaRPr lang="en-US" altLang="en-US" sz="2100" dirty="0" smtClean="0">
              <a:sym typeface="Source Sans Pro" charset="0"/>
            </a:endParaRPr>
          </a:p>
          <a:p>
            <a:pPr marL="139700" indent="0" eaLnBrk="1" hangingPunct="1">
              <a:spcBef>
                <a:spcPct val="0"/>
              </a:spcBef>
              <a:spcAft>
                <a:spcPct val="0"/>
              </a:spcAft>
            </a:pPr>
            <a:endParaRPr lang="en-US" altLang="en-US" sz="2100" dirty="0" smtClean="0">
              <a:sym typeface="Source Sans Pro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dirty="0" smtClean="0">
                <a:sym typeface="Source Sans Pro" charset="0"/>
              </a:rPr>
              <a:t>Public employee teachers who conduct classes on-line working from home</a:t>
            </a:r>
          </a:p>
          <a:p>
            <a:pPr marL="806450" lvl="1" indent="-268288"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 dirty="0" smtClean="0">
                <a:latin typeface="Calibri" pitchFamily="34" charset="0"/>
                <a:cs typeface="Calibri" pitchFamily="34" charset="0"/>
                <a:sym typeface="Source Sans Pro" charset="0"/>
              </a:rPr>
              <a:t>Use classification 9444 </a:t>
            </a:r>
          </a:p>
          <a:p>
            <a:pPr marL="806450" lvl="1" indent="-268288" eaLnBrk="1" hangingPunct="1">
              <a:spcBef>
                <a:spcPct val="0"/>
              </a:spcBef>
              <a:spcAft>
                <a:spcPct val="0"/>
              </a:spcAft>
              <a:buFont typeface="Source Sans Pro" charset="0"/>
              <a:buNone/>
            </a:pPr>
            <a:endParaRPr lang="en-US" altLang="en-US" sz="1500" dirty="0" smtClean="0">
              <a:latin typeface="Calibri" pitchFamily="34" charset="0"/>
              <a:cs typeface="Calibri" pitchFamily="34" charset="0"/>
              <a:sym typeface="Source Sans Pro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dirty="0" smtClean="0">
                <a:sym typeface="Source Sans Pro" charset="0"/>
              </a:rPr>
              <a:t>Employer is responsible for recording, tracking, and documenting</a:t>
            </a:r>
          </a:p>
          <a:p>
            <a:pPr marL="139700" indent="0" eaLnBrk="1" hangingPunct="1">
              <a:spcBef>
                <a:spcPct val="0"/>
              </a:spcBef>
              <a:spcAft>
                <a:spcPct val="0"/>
              </a:spcAft>
            </a:pPr>
            <a:endParaRPr lang="en-US" altLang="en-US" sz="2100" dirty="0" smtClean="0">
              <a:sym typeface="Source Sans Pro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dirty="0" smtClean="0">
                <a:sym typeface="Source Sans Pro" charset="0"/>
              </a:rPr>
              <a:t>To request: call 1-800-644-6292 or send an email to </a:t>
            </a:r>
            <a:r>
              <a:rPr lang="en-US" altLang="en-US" sz="2100" dirty="0" smtClean="0">
                <a:sym typeface="Source Sans Pro" charset="0"/>
                <a:hlinkClick r:id="rId3"/>
              </a:rPr>
              <a:t>RTSclass@ohiobwc.com</a:t>
            </a:r>
            <a:endParaRPr lang="en-US" altLang="en-US" sz="2100" dirty="0" smtClean="0">
              <a:sym typeface="Source Sans Pro" charset="0"/>
            </a:endParaRPr>
          </a:p>
          <a:p>
            <a:pPr marL="806450" lvl="1" indent="-268288"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 dirty="0" smtClean="0">
                <a:latin typeface="Calibri" pitchFamily="34" charset="0"/>
                <a:cs typeface="Calibri" pitchFamily="34" charset="0"/>
                <a:sym typeface="Source Sans Pro" charset="0"/>
              </a:rPr>
              <a:t>Remember to include your policy number in your email request. </a:t>
            </a:r>
          </a:p>
          <a:p>
            <a:pPr marL="139700" indent="0" eaLnBrk="1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800"/>
              <a:buFont typeface="Arial" charset="0"/>
              <a:buNone/>
            </a:pPr>
            <a:endParaRPr lang="en-US" altLang="en-US" sz="2800" dirty="0" smtClean="0">
              <a:ea typeface="Source Sans Pro" charset="0"/>
              <a:cs typeface="Source Sans Pro" charset="0"/>
              <a:sym typeface="Source Sans Pro" charset="0"/>
            </a:endParaRPr>
          </a:p>
        </p:txBody>
      </p:sp>
      <p:sp>
        <p:nvSpPr>
          <p:cNvPr id="25603" name="Google Shape;171;p23"/>
          <p:cNvSpPr>
            <a:spLocks noGrp="1"/>
          </p:cNvSpPr>
          <p:nvPr>
            <p:ph type="sldNum" sz="quarter" idx="10"/>
          </p:nvPr>
        </p:nvSpPr>
        <p:spPr>
          <a:xfrm>
            <a:off x="9123363" y="7426325"/>
            <a:ext cx="603250" cy="227013"/>
          </a:xfrm>
          <a:noFill/>
        </p:spPr>
        <p:txBody>
          <a:bodyPr/>
          <a:lstStyle>
            <a:lvl1pPr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fld id="{024DC832-BDA2-4AD8-909B-5DF276706F02}" type="slidenum">
              <a:rPr lang="en-US" altLang="en-US" sz="1200">
                <a:solidFill>
                  <a:srgbClr val="489ED1"/>
                </a:solidFill>
                <a:latin typeface="Calibri Bold" pitchFamily="34" charset="0"/>
                <a:cs typeface="Source Sans Pro" charset="0"/>
                <a:sym typeface="Source Sans Pro" charset="0"/>
              </a:rPr>
              <a:pPr eaLnBrk="1" hangingPunct="1"/>
              <a:t>24</a:t>
            </a:fld>
            <a:endParaRPr lang="en-US" altLang="en-US" sz="1200" dirty="0">
              <a:solidFill>
                <a:srgbClr val="489ED1"/>
              </a:solidFill>
              <a:latin typeface="Calibri Bold" pitchFamily="34" charset="0"/>
              <a:cs typeface="Source Sans Pro" charset="0"/>
              <a:sym typeface="Source Sans Pro" charset="0"/>
            </a:endParaRPr>
          </a:p>
        </p:txBody>
      </p:sp>
      <p:sp>
        <p:nvSpPr>
          <p:cNvPr id="25604" name="Google Shape;141;p17"/>
          <p:cNvSpPr txBox="1">
            <a:spLocks/>
          </p:cNvSpPr>
          <p:nvPr/>
        </p:nvSpPr>
        <p:spPr bwMode="auto">
          <a:xfrm>
            <a:off x="717550" y="982662"/>
            <a:ext cx="9374188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buClr>
                <a:srgbClr val="000000"/>
              </a:buClr>
              <a:buFont typeface="Arial" charset="0"/>
              <a:defRPr sz="1400" b="1">
                <a:solidFill>
                  <a:srgbClr val="000000"/>
                </a:solidFill>
                <a:latin typeface="Calibri Bold" pitchFamily="34" charset="0"/>
                <a:ea typeface="Calibri Bold" pitchFamily="34" charset="0"/>
                <a:cs typeface="Calibri Bold" pitchFamily="34" charset="0"/>
                <a:sym typeface="Arial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>
                <a:srgbClr val="383D4B"/>
              </a:buClr>
              <a:buSzPts val="2500"/>
              <a:buFont typeface="Source Sans Pro Light" charset="0"/>
              <a:buNone/>
            </a:pPr>
            <a:r>
              <a:rPr lang="en-US" altLang="en-US" sz="3200" dirty="0">
                <a:solidFill>
                  <a:srgbClr val="383D4B"/>
                </a:solidFill>
                <a:latin typeface="Calibri Light" pitchFamily="34" charset="0"/>
                <a:ea typeface="Source Sans Pro Light" charset="0"/>
                <a:cs typeface="Source Sans Pro Light" charset="0"/>
                <a:sym typeface="Source Sans Pro Light" charset="0"/>
              </a:rPr>
              <a:t>BWC Updates: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0058400" cy="7772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427048" y="680217"/>
            <a:ext cx="346601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tabLst>
                <a:tab pos="569913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tabLst>
                <a:tab pos="56991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tabLst>
                <a:tab pos="5699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tabLst>
                <a:tab pos="5699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tabLst>
                <a:tab pos="5699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tabLst>
                <a:tab pos="5699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tabLst>
                <a:tab pos="5699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tabLst>
                <a:tab pos="5699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tabLst>
                <a:tab pos="5699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 b="1" u="sng" dirty="0">
                <a:latin typeface="Source Sans Pro" panose="020B0604020202020204" charset="0"/>
              </a:rPr>
              <a:t>Event Sponsor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407ADBEA-33DE-40CE-A7AD-6EBD83703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955" y="5347380"/>
            <a:ext cx="69342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Source Sans Pro" panose="020B0604020202020204" charset="0"/>
                <a:cs typeface="+mn-cs"/>
              </a:rPr>
              <a:t>Lake Health</a:t>
            </a:r>
          </a:p>
          <a:p>
            <a:pPr algn="ctr">
              <a:defRPr/>
            </a:pPr>
            <a:r>
              <a:rPr lang="en-US" sz="44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Source Sans Pro" panose="020B0604020202020204" charset="0"/>
                <a:cs typeface="+mn-cs"/>
              </a:rPr>
              <a:t>Occupational Services</a:t>
            </a:r>
            <a:endParaRPr lang="en-US" sz="4400" i="1" dirty="0">
              <a:effectLst>
                <a:outerShdw blurRad="38100" dist="38100" dir="2700000" algn="tl">
                  <a:srgbClr val="000000"/>
                </a:outerShdw>
              </a:effectLst>
              <a:latin typeface="Source Sans Pro" panose="020B0604020202020204" charset="0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576" y="2305877"/>
            <a:ext cx="5752272" cy="255656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5076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ctrTitle"/>
          </p:nvPr>
        </p:nvSpPr>
        <p:spPr>
          <a:xfrm>
            <a:off x="960663" y="1643976"/>
            <a:ext cx="5570765" cy="4778595"/>
          </a:xfrm>
        </p:spPr>
        <p:txBody>
          <a:bodyPr>
            <a:normAutofit fontScale="90000"/>
          </a:bodyPr>
          <a:lstStyle/>
          <a:p>
            <a:pPr eaLnBrk="1" fontAlgn="auto" hangingPunct="1">
              <a:buFont typeface="Source Sans Pro Light"/>
              <a:buNone/>
              <a:defRPr/>
            </a:pPr>
            <a:r>
              <a:rPr lang="en" sz="4400" dirty="0">
                <a:ea typeface="Source Sans Pro Light"/>
                <a:sym typeface="Source Sans Pro Light"/>
              </a:rPr>
              <a:t>Top </a:t>
            </a:r>
            <a:r>
              <a:rPr lang="en" sz="4400" dirty="0" smtClean="0">
                <a:ea typeface="Source Sans Pro Light"/>
                <a:sym typeface="Source Sans Pro Light"/>
              </a:rPr>
              <a:t>ten common mistakes employers make when managing workers</a:t>
            </a:r>
            <a:r>
              <a:rPr lang="en" sz="4400" dirty="0">
                <a:ea typeface="Source Sans Pro Light"/>
                <a:sym typeface="Source Sans Pro Light"/>
              </a:rPr>
              <a:t>’ </a:t>
            </a:r>
            <a:r>
              <a:rPr lang="en" sz="4400" dirty="0" smtClean="0">
                <a:ea typeface="Source Sans Pro Light"/>
                <a:sym typeface="Source Sans Pro Light"/>
              </a:rPr>
              <a:t>compensation</a:t>
            </a:r>
            <a:r>
              <a:rPr lang="en" sz="4500" dirty="0" smtClean="0">
                <a:ea typeface="Source Sans Pro Light"/>
                <a:sym typeface="Source Sans Pro Light"/>
              </a:rPr>
              <a:t/>
            </a:r>
            <a:br>
              <a:rPr lang="en" sz="4500" dirty="0" smtClean="0">
                <a:ea typeface="Source Sans Pro Light"/>
                <a:sym typeface="Source Sans Pro Light"/>
              </a:rPr>
            </a:br>
            <a:r>
              <a:rPr lang="en" sz="4500" dirty="0" smtClean="0">
                <a:ea typeface="Source Sans Pro Light"/>
                <a:sym typeface="Source Sans Pro Light"/>
              </a:rPr>
              <a:t/>
            </a:r>
            <a:br>
              <a:rPr lang="en" sz="4500" dirty="0" smtClean="0">
                <a:ea typeface="Source Sans Pro Light"/>
                <a:sym typeface="Source Sans Pro Light"/>
              </a:rPr>
            </a:br>
            <a:r>
              <a:rPr lang="en" sz="2500" dirty="0" smtClean="0">
                <a:ea typeface="Source Sans Pro Light"/>
                <a:sym typeface="Source Sans Pro Light"/>
              </a:rPr>
              <a:t>Presented by:</a:t>
            </a:r>
            <a:r>
              <a:rPr lang="en" sz="4500" dirty="0" smtClean="0">
                <a:ea typeface="Source Sans Pro Light"/>
                <a:sym typeface="Source Sans Pro Light"/>
              </a:rPr>
              <a:t/>
            </a:r>
            <a:br>
              <a:rPr lang="en" sz="4500" dirty="0" smtClean="0">
                <a:ea typeface="Source Sans Pro Light"/>
                <a:sym typeface="Source Sans Pro Light"/>
              </a:rPr>
            </a:br>
            <a:r>
              <a:rPr lang="en" sz="3100" b="1" dirty="0" smtClean="0">
                <a:ea typeface="Source Sans Pro Light"/>
                <a:sym typeface="Source Sans Pro Light"/>
              </a:rPr>
              <a:t>Barb Lessman, Account Executive</a:t>
            </a:r>
            <a:r>
              <a:rPr lang="en" sz="3100" b="1" dirty="0">
                <a:ea typeface="Source Sans Pro Light"/>
                <a:sym typeface="Source Sans Pro Light"/>
              </a:rPr>
              <a:t/>
            </a:r>
            <a:br>
              <a:rPr lang="en" sz="3100" b="1" dirty="0">
                <a:ea typeface="Source Sans Pro Light"/>
                <a:sym typeface="Source Sans Pro Light"/>
              </a:rPr>
            </a:br>
            <a:r>
              <a:rPr lang="en" sz="3100" b="1" dirty="0" smtClean="0">
                <a:ea typeface="Source Sans Pro Light"/>
                <a:sym typeface="Source Sans Pro Light"/>
              </a:rPr>
              <a:t>Todd Keserich, AVP C</a:t>
            </a:r>
            <a:r>
              <a:rPr lang="en-US" sz="3100" b="1" dirty="0" smtClean="0">
                <a:ea typeface="Source Sans Pro Light"/>
                <a:sym typeface="Source Sans Pro Light"/>
              </a:rPr>
              <a:t>l</a:t>
            </a:r>
            <a:r>
              <a:rPr lang="en" sz="3100" b="1" dirty="0" smtClean="0">
                <a:ea typeface="Source Sans Pro Light"/>
                <a:sym typeface="Source Sans Pro Light"/>
              </a:rPr>
              <a:t>ient Services</a:t>
            </a:r>
            <a:r>
              <a:rPr lang="en" sz="4500" dirty="0" smtClean="0">
                <a:ea typeface="Source Sans Pro Light"/>
                <a:sym typeface="Source Sans Pro Light"/>
              </a:rPr>
              <a:t/>
            </a:r>
            <a:br>
              <a:rPr lang="en" sz="4500" dirty="0" smtClean="0">
                <a:ea typeface="Source Sans Pro Light"/>
                <a:sym typeface="Source Sans Pro Light"/>
              </a:rPr>
            </a:br>
            <a:endParaRPr sz="4500" dirty="0">
              <a:ea typeface="Source Sans Pro Light"/>
              <a:sym typeface="Source Sans Pro Light"/>
            </a:endParaRPr>
          </a:p>
        </p:txBody>
      </p:sp>
      <p:sp>
        <p:nvSpPr>
          <p:cNvPr id="5123" name="Google Shape;99;p15"/>
          <p:cNvSpPr txBox="1">
            <a:spLocks noGrp="1"/>
          </p:cNvSpPr>
          <p:nvPr>
            <p:ph type="ctrTitle" idx="2"/>
          </p:nvPr>
        </p:nvSpPr>
        <p:spPr>
          <a:xfrm>
            <a:off x="1032440" y="1340757"/>
            <a:ext cx="4567238" cy="227013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Source Sans Pro" charset="0"/>
              <a:buNone/>
            </a:pPr>
            <a:r>
              <a:rPr lang="en-US" altLang="en-US" dirty="0" smtClean="0">
                <a:latin typeface="Calibri Bold" pitchFamily="34" charset="0"/>
                <a:ea typeface="Source Sans Pro" charset="0"/>
                <a:cs typeface="Source Sans Pro" charset="0"/>
                <a:sym typeface="Source Sans Pro" charset="0"/>
              </a:rPr>
              <a:t>April 8, 2021</a:t>
            </a:r>
          </a:p>
        </p:txBody>
      </p:sp>
      <p:cxnSp>
        <p:nvCxnSpPr>
          <p:cNvPr id="5124" name="Google Shape;101;p15"/>
          <p:cNvCxnSpPr>
            <a:cxnSpLocks noChangeShapeType="1"/>
          </p:cNvCxnSpPr>
          <p:nvPr/>
        </p:nvCxnSpPr>
        <p:spPr bwMode="auto">
          <a:xfrm>
            <a:off x="230188" y="2947988"/>
            <a:ext cx="601662" cy="0"/>
          </a:xfrm>
          <a:prstGeom prst="straightConnector1">
            <a:avLst/>
          </a:prstGeom>
          <a:noFill/>
          <a:ln w="28575">
            <a:solidFill>
              <a:srgbClr val="018FC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3"/>
          <p:cNvSpPr txBox="1">
            <a:spLocks noGrp="1"/>
          </p:cNvSpPr>
          <p:nvPr>
            <p:ph type="body" idx="1"/>
          </p:nvPr>
        </p:nvSpPr>
        <p:spPr>
          <a:xfrm>
            <a:off x="685800" y="1806575"/>
            <a:ext cx="8709025" cy="4224338"/>
          </a:xfrm>
        </p:spPr>
        <p:txBody>
          <a:bodyPr/>
          <a:lstStyle/>
          <a:p>
            <a:pPr eaLnBrk="1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B2A28"/>
              </a:buClr>
              <a:buFont typeface="Source Sans Pro" charset="0"/>
              <a:buChar char="●"/>
            </a:pPr>
            <a:r>
              <a:rPr lang="en-US" altLang="en-US" sz="2800" dirty="0" smtClean="0">
                <a:solidFill>
                  <a:srgbClr val="2B2A28"/>
                </a:solidFill>
                <a:latin typeface="Source Sans Pro" charset="0"/>
                <a:ea typeface="Source Sans Pro" charset="0"/>
                <a:cs typeface="Source Sans Pro" charset="0"/>
                <a:sym typeface="Source Sans Pro" charset="0"/>
              </a:rPr>
              <a:t>Lack of knowledge 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B2A28"/>
              </a:buClr>
              <a:buFont typeface="Source Sans Pro" charset="0"/>
              <a:buChar char="●"/>
            </a:pPr>
            <a:endParaRPr lang="en-US" altLang="en-US" sz="2800" dirty="0" smtClean="0">
              <a:solidFill>
                <a:srgbClr val="2B2A28"/>
              </a:solidFill>
              <a:latin typeface="Source Sans Pro" charset="0"/>
              <a:ea typeface="Source Sans Pro" charset="0"/>
              <a:cs typeface="Source Sans Pro" charset="0"/>
              <a:sym typeface="Source Sans Pro" charset="0"/>
            </a:endParaRPr>
          </a:p>
          <a:p>
            <a:pPr eaLnBrk="1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B2A28"/>
              </a:buClr>
              <a:buFont typeface="Source Sans Pro" charset="0"/>
              <a:buChar char="●"/>
            </a:pPr>
            <a:r>
              <a:rPr lang="en-US" altLang="en-US" sz="2800" dirty="0" smtClean="0">
                <a:solidFill>
                  <a:srgbClr val="2B2A28"/>
                </a:solidFill>
                <a:latin typeface="Source Sans Pro" charset="0"/>
                <a:ea typeface="Source Sans Pro" charset="0"/>
                <a:cs typeface="Source Sans Pro" charset="0"/>
                <a:sym typeface="Source Sans Pro" charset="0"/>
              </a:rPr>
              <a:t>Lack of communication; or 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B2A28"/>
              </a:buClr>
              <a:buFont typeface="Source Sans Pro" charset="0"/>
              <a:buChar char="●"/>
            </a:pPr>
            <a:endParaRPr lang="en-US" altLang="en-US" sz="2800" dirty="0" smtClean="0">
              <a:solidFill>
                <a:srgbClr val="2B2A28"/>
              </a:solidFill>
              <a:latin typeface="Source Sans Pro" charset="0"/>
              <a:ea typeface="Source Sans Pro" charset="0"/>
              <a:cs typeface="Source Sans Pro" charset="0"/>
              <a:sym typeface="Source Sans Pro" charset="0"/>
            </a:endParaRPr>
          </a:p>
          <a:p>
            <a:pPr eaLnBrk="1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B2A28"/>
              </a:buClr>
              <a:buFont typeface="Source Sans Pro" charset="0"/>
              <a:buChar char="●"/>
            </a:pPr>
            <a:r>
              <a:rPr lang="en-US" altLang="en-US" sz="2800" dirty="0" smtClean="0">
                <a:solidFill>
                  <a:srgbClr val="2B2A28"/>
                </a:solidFill>
                <a:latin typeface="Source Sans Pro" charset="0"/>
                <a:ea typeface="Source Sans Pro" charset="0"/>
                <a:cs typeface="Source Sans Pro" charset="0"/>
                <a:sym typeface="Source Sans Pro" charset="0"/>
              </a:rPr>
              <a:t>Lack of involvement or knowledge 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800"/>
              <a:buFont typeface="Arial" charset="0"/>
              <a:buNone/>
            </a:pPr>
            <a:endParaRPr lang="en-US" altLang="en-US" sz="2800" dirty="0" smtClean="0">
              <a:ea typeface="Source Sans Pro" charset="0"/>
              <a:cs typeface="Source Sans Pro" charset="0"/>
              <a:sym typeface="Source Sans Pro" charset="0"/>
            </a:endParaRPr>
          </a:p>
        </p:txBody>
      </p:sp>
      <p:sp>
        <p:nvSpPr>
          <p:cNvPr id="6147" name="Google Shape;171;p23"/>
          <p:cNvSpPr>
            <a:spLocks noGrp="1"/>
          </p:cNvSpPr>
          <p:nvPr>
            <p:ph type="sldNum" sz="quarter" idx="10"/>
          </p:nvPr>
        </p:nvSpPr>
        <p:spPr>
          <a:xfrm>
            <a:off x="9166225" y="7339013"/>
            <a:ext cx="603250" cy="227012"/>
          </a:xfrm>
          <a:noFill/>
        </p:spPr>
        <p:txBody>
          <a:bodyPr/>
          <a:lstStyle>
            <a:lvl1pPr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fld id="{59E00E7F-9179-4A30-9FD5-A6666E305E89}" type="slidenum">
              <a:rPr lang="en-US" altLang="en-US" sz="1200">
                <a:solidFill>
                  <a:srgbClr val="489ED1"/>
                </a:solidFill>
                <a:latin typeface="Calibri Bold" pitchFamily="34" charset="0"/>
                <a:cs typeface="Source Sans Pro" charset="0"/>
                <a:sym typeface="Source Sans Pro" charset="0"/>
              </a:rPr>
              <a:pPr eaLnBrk="1" hangingPunct="1"/>
              <a:t>5</a:t>
            </a:fld>
            <a:endParaRPr lang="en-US" altLang="en-US" sz="1200" dirty="0">
              <a:solidFill>
                <a:srgbClr val="489ED1"/>
              </a:solidFill>
              <a:latin typeface="Calibri Bold" pitchFamily="34" charset="0"/>
              <a:cs typeface="Source Sans Pro" charset="0"/>
              <a:sym typeface="Source Sans Pro" charset="0"/>
            </a:endParaRPr>
          </a:p>
        </p:txBody>
      </p:sp>
      <p:sp>
        <p:nvSpPr>
          <p:cNvPr id="6148" name="Google Shape;141;p17"/>
          <p:cNvSpPr txBox="1">
            <a:spLocks/>
          </p:cNvSpPr>
          <p:nvPr/>
        </p:nvSpPr>
        <p:spPr bwMode="auto">
          <a:xfrm>
            <a:off x="685800" y="1016000"/>
            <a:ext cx="937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buClr>
                <a:srgbClr val="000000"/>
              </a:buClr>
              <a:buFont typeface="Arial" charset="0"/>
              <a:defRPr sz="1400" b="1">
                <a:solidFill>
                  <a:srgbClr val="000000"/>
                </a:solidFill>
                <a:latin typeface="Calibri Bold" pitchFamily="34" charset="0"/>
                <a:ea typeface="Calibri Bold" pitchFamily="34" charset="0"/>
                <a:cs typeface="Calibri Bold" pitchFamily="34" charset="0"/>
                <a:sym typeface="Arial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>
                <a:srgbClr val="383D4B"/>
              </a:buClr>
              <a:buSzPts val="2500"/>
              <a:buFont typeface="Source Sans Pro Light" charset="0"/>
              <a:buNone/>
            </a:pPr>
            <a:r>
              <a:rPr lang="en-US" altLang="en-US" sz="3200" dirty="0">
                <a:solidFill>
                  <a:srgbClr val="383D4B"/>
                </a:solidFill>
                <a:latin typeface="Calibri Light" pitchFamily="34" charset="0"/>
                <a:ea typeface="Source Sans Pro Light" charset="0"/>
                <a:cs typeface="Source Sans Pro Light" charset="0"/>
                <a:sym typeface="Source Sans Pro Light" charset="0"/>
              </a:rPr>
              <a:t>Most workers’ compensation mistakes are a result of: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3"/>
          <p:cNvSpPr txBox="1">
            <a:spLocks noGrp="1"/>
          </p:cNvSpPr>
          <p:nvPr>
            <p:ph type="body" idx="1"/>
          </p:nvPr>
        </p:nvSpPr>
        <p:spPr>
          <a:xfrm>
            <a:off x="685800" y="2622549"/>
            <a:ext cx="8709025" cy="3654961"/>
          </a:xfrm>
        </p:spPr>
        <p:txBody>
          <a:bodyPr>
            <a:normAutofit/>
          </a:bodyPr>
          <a:lstStyle/>
          <a:p>
            <a:pPr marL="511175" indent="-392113" eaLnBrk="1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2B2A28"/>
              </a:buClr>
              <a:buFont typeface="Source Sans Pro" charset="0"/>
              <a:buChar char="●"/>
            </a:pPr>
            <a:r>
              <a:rPr lang="en-US" altLang="en-US" sz="2400" dirty="0" smtClean="0">
                <a:solidFill>
                  <a:srgbClr val="2B2A28"/>
                </a:solidFill>
                <a:latin typeface="Source Sans Pro" charset="0"/>
                <a:ea typeface="Source Sans Pro" charset="0"/>
                <a:cs typeface="Source Sans Pro" charset="0"/>
                <a:sym typeface="Source Sans Pro" charset="0"/>
              </a:rPr>
              <a:t>The lack of knowledge, communication and involvement can negatively impact an employer’s bottom line. </a:t>
            </a:r>
          </a:p>
          <a:p>
            <a:pPr marL="511175" indent="-392113" eaLnBrk="1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2B2A28"/>
              </a:buClr>
              <a:buFont typeface="Source Sans Pro" charset="0"/>
              <a:buChar char="●"/>
            </a:pPr>
            <a:endParaRPr lang="en-US" altLang="en-US" sz="2400" dirty="0" smtClean="0">
              <a:solidFill>
                <a:srgbClr val="2B2A28"/>
              </a:solidFill>
              <a:latin typeface="Source Sans Pro" charset="0"/>
              <a:ea typeface="Source Sans Pro" charset="0"/>
              <a:cs typeface="Source Sans Pro" charset="0"/>
              <a:sym typeface="Source Sans Pro" charset="0"/>
            </a:endParaRPr>
          </a:p>
          <a:p>
            <a:pPr marL="511175" indent="-392113" eaLnBrk="1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2B2A28"/>
              </a:buClr>
              <a:buFont typeface="Source Sans Pro" charset="0"/>
              <a:buChar char="●"/>
            </a:pPr>
            <a:r>
              <a:rPr lang="en-US" altLang="en-US" sz="2400" dirty="0" smtClean="0">
                <a:solidFill>
                  <a:srgbClr val="2B2A28"/>
                </a:solidFill>
                <a:latin typeface="Source Sans Pro" charset="0"/>
                <a:ea typeface="Source Sans Pro" charset="0"/>
                <a:cs typeface="Source Sans Pro" charset="0"/>
                <a:sym typeface="Source Sans Pro" charset="0"/>
              </a:rPr>
              <a:t>Workers’ compensation process</a:t>
            </a:r>
          </a:p>
          <a:p>
            <a:pPr marL="511175" indent="-392113" eaLnBrk="1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2B2A28"/>
              </a:buClr>
              <a:buFont typeface="Source Sans Pro" charset="0"/>
              <a:buChar char="●"/>
            </a:pPr>
            <a:endParaRPr lang="en-US" altLang="en-US" sz="2400" dirty="0" smtClean="0">
              <a:solidFill>
                <a:srgbClr val="2B2A28"/>
              </a:solidFill>
              <a:latin typeface="Source Sans Pro" charset="0"/>
              <a:ea typeface="Source Sans Pro" charset="0"/>
              <a:cs typeface="Source Sans Pro" charset="0"/>
              <a:sym typeface="Source Sans Pro" charset="0"/>
            </a:endParaRPr>
          </a:p>
          <a:p>
            <a:pPr marL="511175" indent="-392113" eaLnBrk="1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2B2A28"/>
              </a:buClr>
              <a:buFont typeface="Source Sans Pro" charset="0"/>
              <a:buChar char="●"/>
            </a:pPr>
            <a:r>
              <a:rPr lang="en-US" altLang="en-US" sz="2400" dirty="0" smtClean="0">
                <a:solidFill>
                  <a:srgbClr val="2B2A28"/>
                </a:solidFill>
                <a:latin typeface="Source Sans Pro" charset="0"/>
                <a:ea typeface="Source Sans Pro" charset="0"/>
                <a:cs typeface="Source Sans Pro" charset="0"/>
                <a:sym typeface="Source Sans Pro" charset="0"/>
              </a:rPr>
              <a:t>Claims management – vs - medical management</a:t>
            </a:r>
          </a:p>
          <a:p>
            <a:pPr marL="511175" indent="-392113" eaLnBrk="1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2B2A28"/>
              </a:buClr>
              <a:buFont typeface="Source Sans Pro" charset="0"/>
              <a:buChar char="●"/>
            </a:pPr>
            <a:endParaRPr lang="en-US" altLang="en-US" sz="2400" dirty="0" smtClean="0">
              <a:solidFill>
                <a:srgbClr val="2B2A28"/>
              </a:solidFill>
              <a:latin typeface="Source Sans Pro" charset="0"/>
              <a:ea typeface="Source Sans Pro" charset="0"/>
              <a:cs typeface="Source Sans Pro" charset="0"/>
              <a:sym typeface="Source Sans Pro" charset="0"/>
            </a:endParaRPr>
          </a:p>
          <a:p>
            <a:pPr marL="511175" indent="-392113" eaLnBrk="1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2B2A28"/>
              </a:buClr>
              <a:buFont typeface="Source Sans Pro" charset="0"/>
              <a:buChar char="●"/>
            </a:pPr>
            <a:r>
              <a:rPr lang="en-US" altLang="en-US" sz="2400" dirty="0" smtClean="0">
                <a:solidFill>
                  <a:srgbClr val="2B2A28"/>
                </a:solidFill>
                <a:latin typeface="Source Sans Pro" charset="0"/>
                <a:ea typeface="Source Sans Pro" charset="0"/>
                <a:cs typeface="Source Sans Pro" charset="0"/>
                <a:sym typeface="Source Sans Pro" charset="0"/>
              </a:rPr>
              <a:t>Rates </a:t>
            </a:r>
            <a:endParaRPr lang="en-US" altLang="en-US" sz="1700" dirty="0" smtClean="0">
              <a:solidFill>
                <a:srgbClr val="2B2A28"/>
              </a:solidFill>
              <a:latin typeface="Source Sans Pro" charset="0"/>
              <a:ea typeface="Source Sans Pro" charset="0"/>
              <a:cs typeface="Source Sans Pro" charset="0"/>
              <a:sym typeface="Source Sans Pro" charset="0"/>
            </a:endParaRPr>
          </a:p>
          <a:p>
            <a:pPr marL="511175" indent="-392113" eaLnBrk="1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800"/>
              <a:buFont typeface="Arial" charset="0"/>
              <a:buNone/>
            </a:pPr>
            <a:endParaRPr lang="en-US" altLang="en-US" sz="2400" dirty="0" smtClean="0">
              <a:ea typeface="Source Sans Pro" charset="0"/>
              <a:cs typeface="Source Sans Pro" charset="0"/>
              <a:sym typeface="Source Sans Pro" charset="0"/>
            </a:endParaRPr>
          </a:p>
        </p:txBody>
      </p:sp>
      <p:sp>
        <p:nvSpPr>
          <p:cNvPr id="7171" name="Google Shape;171;p23"/>
          <p:cNvSpPr>
            <a:spLocks noGrp="1"/>
          </p:cNvSpPr>
          <p:nvPr>
            <p:ph type="sldNum" sz="quarter" idx="10"/>
          </p:nvPr>
        </p:nvSpPr>
        <p:spPr>
          <a:xfrm>
            <a:off x="9134475" y="7370763"/>
            <a:ext cx="603250" cy="228600"/>
          </a:xfrm>
          <a:noFill/>
        </p:spPr>
        <p:txBody>
          <a:bodyPr/>
          <a:lstStyle>
            <a:lvl1pPr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fld id="{92F34299-16C3-4DCD-9EE8-352E19FD6FB7}" type="slidenum">
              <a:rPr lang="en-US" altLang="en-US" sz="1200">
                <a:solidFill>
                  <a:srgbClr val="489ED1"/>
                </a:solidFill>
                <a:latin typeface="Calibri Bold" pitchFamily="34" charset="0"/>
                <a:cs typeface="Source Sans Pro" charset="0"/>
                <a:sym typeface="Source Sans Pro" charset="0"/>
              </a:rPr>
              <a:pPr eaLnBrk="1" hangingPunct="1"/>
              <a:t>6</a:t>
            </a:fld>
            <a:endParaRPr lang="en-US" altLang="en-US" sz="1200" dirty="0">
              <a:solidFill>
                <a:srgbClr val="489ED1"/>
              </a:solidFill>
              <a:latin typeface="Calibri Bold" pitchFamily="34" charset="0"/>
              <a:cs typeface="Source Sans Pro" charset="0"/>
              <a:sym typeface="Source Sans Pro" charset="0"/>
            </a:endParaRPr>
          </a:p>
        </p:txBody>
      </p:sp>
      <p:sp>
        <p:nvSpPr>
          <p:cNvPr id="7172" name="Google Shape;141;p17"/>
          <p:cNvSpPr txBox="1">
            <a:spLocks/>
          </p:cNvSpPr>
          <p:nvPr/>
        </p:nvSpPr>
        <p:spPr bwMode="auto">
          <a:xfrm>
            <a:off x="717550" y="982663"/>
            <a:ext cx="8905421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buClr>
                <a:srgbClr val="000000"/>
              </a:buClr>
              <a:buFont typeface="Arial" charset="0"/>
              <a:defRPr sz="1400" b="1">
                <a:solidFill>
                  <a:srgbClr val="000000"/>
                </a:solidFill>
                <a:latin typeface="Calibri Bold" pitchFamily="34" charset="0"/>
                <a:ea typeface="Calibri Bold" pitchFamily="34" charset="0"/>
                <a:cs typeface="Calibri Bold" pitchFamily="34" charset="0"/>
                <a:sym typeface="Arial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>
                <a:srgbClr val="383D4B"/>
              </a:buClr>
              <a:buSzPts val="2500"/>
              <a:buFont typeface="Source Sans Pro Light" charset="0"/>
              <a:buNone/>
            </a:pPr>
            <a:r>
              <a:rPr lang="en-US" altLang="en-US" sz="3200" dirty="0">
                <a:solidFill>
                  <a:srgbClr val="383D4B"/>
                </a:solidFill>
                <a:latin typeface="Calibri Light" pitchFamily="34" charset="0"/>
                <a:ea typeface="Source Sans Pro Light" charset="0"/>
                <a:cs typeface="Source Sans Pro Light" charset="0"/>
                <a:sym typeface="Source Sans Pro Light" charset="0"/>
              </a:rPr>
              <a:t>Mistakes can negatively impact an employer’s profitability: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3"/>
          <p:cNvSpPr txBox="1">
            <a:spLocks noGrp="1"/>
          </p:cNvSpPr>
          <p:nvPr>
            <p:ph type="body" idx="1"/>
          </p:nvPr>
        </p:nvSpPr>
        <p:spPr>
          <a:xfrm>
            <a:off x="717550" y="1914525"/>
            <a:ext cx="8710613" cy="4387850"/>
          </a:xfrm>
        </p:spPr>
        <p:txBody>
          <a:bodyPr>
            <a:normAutofit/>
          </a:bodyPr>
          <a:lstStyle/>
          <a:p>
            <a:pPr marL="596900" indent="-457200" eaLnBrk="1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2B2A28"/>
              </a:buClr>
              <a:buFont typeface="Arial" charset="0"/>
              <a:buAutoNum type="arabicPeriod"/>
            </a:pPr>
            <a:r>
              <a:rPr lang="en-US" altLang="en-US" sz="2400" dirty="0" smtClean="0">
                <a:solidFill>
                  <a:srgbClr val="2B2A28"/>
                </a:solidFill>
                <a:latin typeface="Source Sans Pro" charset="0"/>
                <a:ea typeface="Source Sans Pro" charset="0"/>
                <a:cs typeface="Source Sans Pro" charset="0"/>
                <a:sym typeface="Source Sans Pro" charset="0"/>
              </a:rPr>
              <a:t>Not understanding the workers’ compensation management system</a:t>
            </a:r>
          </a:p>
          <a:p>
            <a:pPr marL="596900" indent="-457200" eaLnBrk="1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2B2A28"/>
              </a:buClr>
              <a:buFont typeface="Arial" charset="0"/>
              <a:buAutoNum type="arabicPeriod"/>
            </a:pPr>
            <a:r>
              <a:rPr lang="en-US" altLang="en-US" sz="2400" dirty="0" smtClean="0">
                <a:solidFill>
                  <a:srgbClr val="2B2A28"/>
                </a:solidFill>
                <a:latin typeface="Source Sans Pro" charset="0"/>
                <a:ea typeface="Source Sans Pro" charset="0"/>
                <a:cs typeface="Source Sans Pro" charset="0"/>
                <a:sym typeface="Source Sans Pro" charset="0"/>
              </a:rPr>
              <a:t>Not being involved</a:t>
            </a:r>
          </a:p>
          <a:p>
            <a:pPr marL="596900" indent="-457200" eaLnBrk="1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2B2A28"/>
              </a:buClr>
              <a:buFont typeface="Arial" charset="0"/>
              <a:buAutoNum type="arabicPeriod"/>
            </a:pPr>
            <a:r>
              <a:rPr lang="en-US" altLang="en-US" sz="2400" dirty="0" smtClean="0">
                <a:solidFill>
                  <a:srgbClr val="2B2A28"/>
                </a:solidFill>
                <a:latin typeface="Source Sans Pro" charset="0"/>
                <a:ea typeface="Source Sans Pro" charset="0"/>
                <a:cs typeface="Source Sans Pro" charset="0"/>
                <a:sym typeface="Source Sans Pro" charset="0"/>
              </a:rPr>
              <a:t>Not having a knowledgeable point person </a:t>
            </a:r>
          </a:p>
          <a:p>
            <a:pPr marL="596900" indent="-457200" eaLnBrk="1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2B2A28"/>
              </a:buClr>
              <a:buFont typeface="Arial" charset="0"/>
              <a:buAutoNum type="arabicPeriod"/>
            </a:pPr>
            <a:r>
              <a:rPr lang="en-US" altLang="en-US" sz="2400" dirty="0" smtClean="0">
                <a:solidFill>
                  <a:srgbClr val="2B2A28"/>
                </a:solidFill>
                <a:latin typeface="Source Sans Pro" charset="0"/>
                <a:ea typeface="Source Sans Pro" charset="0"/>
                <a:cs typeface="Source Sans Pro" charset="0"/>
                <a:sym typeface="Source Sans Pro" charset="0"/>
              </a:rPr>
              <a:t>Not having an injury reporting process in place </a:t>
            </a:r>
          </a:p>
          <a:p>
            <a:pPr marL="596900" indent="-457200" eaLnBrk="1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2B2A28"/>
              </a:buClr>
              <a:buFont typeface="Arial" charset="0"/>
              <a:buAutoNum type="arabicPeriod"/>
            </a:pPr>
            <a:r>
              <a:rPr lang="en-US" altLang="en-US" sz="2400" dirty="0" smtClean="0">
                <a:solidFill>
                  <a:srgbClr val="2B2A28"/>
                </a:solidFill>
                <a:latin typeface="Source Sans Pro" charset="0"/>
                <a:ea typeface="Source Sans Pro" charset="0"/>
                <a:cs typeface="Source Sans Pro" charset="0"/>
                <a:sym typeface="Source Sans Pro" charset="0"/>
              </a:rPr>
              <a:t>Missing deadlines/lapse in coverage/true-up</a:t>
            </a:r>
          </a:p>
          <a:p>
            <a:pPr marL="596900" indent="-457200" eaLnBrk="1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2B2A28"/>
              </a:buClr>
              <a:buFont typeface="Arial" charset="0"/>
              <a:buAutoNum type="arabicPeriod"/>
            </a:pPr>
            <a:r>
              <a:rPr lang="en-US" altLang="en-US" sz="2400" dirty="0" smtClean="0">
                <a:solidFill>
                  <a:srgbClr val="2B2A28"/>
                </a:solidFill>
                <a:latin typeface="Source Sans Pro" charset="0"/>
                <a:ea typeface="Source Sans Pro" charset="0"/>
                <a:cs typeface="Source Sans Pro" charset="0"/>
                <a:sym typeface="Source Sans Pro" charset="0"/>
              </a:rPr>
              <a:t>Not understanding how rates are established</a:t>
            </a:r>
          </a:p>
          <a:p>
            <a:pPr marL="596900" indent="-457200" eaLnBrk="1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2B2A28"/>
              </a:buClr>
              <a:buFont typeface="Arial" charset="0"/>
              <a:buAutoNum type="arabicPeriod"/>
            </a:pPr>
            <a:r>
              <a:rPr lang="en-US" altLang="en-US" sz="2400" dirty="0" smtClean="0">
                <a:solidFill>
                  <a:srgbClr val="2B2A28"/>
                </a:solidFill>
                <a:latin typeface="Source Sans Pro" charset="0"/>
                <a:ea typeface="Source Sans Pro" charset="0"/>
                <a:cs typeface="Source Sans Pro" charset="0"/>
                <a:sym typeface="Source Sans Pro" charset="0"/>
              </a:rPr>
              <a:t>Not understanding how a claim can impact your bottom line</a:t>
            </a:r>
          </a:p>
          <a:p>
            <a:pPr marL="596900" indent="-457200" eaLnBrk="1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2B2A28"/>
              </a:buClr>
              <a:buFont typeface="Arial" charset="0"/>
              <a:buAutoNum type="arabicPeriod"/>
            </a:pPr>
            <a:r>
              <a:rPr lang="en-US" altLang="en-US" sz="2400" dirty="0" smtClean="0">
                <a:solidFill>
                  <a:srgbClr val="2B2A28"/>
                </a:solidFill>
                <a:latin typeface="Source Sans Pro" charset="0"/>
                <a:ea typeface="Source Sans Pro" charset="0"/>
                <a:cs typeface="Source Sans Pro" charset="0"/>
                <a:sym typeface="Source Sans Pro" charset="0"/>
              </a:rPr>
              <a:t>Not taking advantage of rating discount programs</a:t>
            </a:r>
          </a:p>
          <a:p>
            <a:pPr marL="596900" indent="-457200" eaLnBrk="1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2B2A28"/>
              </a:buClr>
              <a:buFont typeface="Arial" charset="0"/>
              <a:buAutoNum type="arabicPeriod"/>
            </a:pPr>
            <a:r>
              <a:rPr lang="en-US" altLang="en-US" sz="2400" dirty="0" smtClean="0">
                <a:solidFill>
                  <a:srgbClr val="2B2A28"/>
                </a:solidFill>
                <a:latin typeface="Source Sans Pro" charset="0"/>
                <a:ea typeface="Source Sans Pro" charset="0"/>
                <a:cs typeface="Source Sans Pro" charset="0"/>
                <a:sym typeface="Source Sans Pro" charset="0"/>
              </a:rPr>
              <a:t>Not understanding and utilizing claim cost control Strategies</a:t>
            </a:r>
          </a:p>
          <a:p>
            <a:pPr marL="596900" indent="-457200" eaLnBrk="1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2B2A28"/>
              </a:buClr>
              <a:buFont typeface="Arial" charset="0"/>
              <a:buAutoNum type="arabicPeriod"/>
            </a:pPr>
            <a:r>
              <a:rPr lang="en-US" altLang="en-US" sz="2400" dirty="0" smtClean="0">
                <a:solidFill>
                  <a:srgbClr val="2B2A28"/>
                </a:solidFill>
                <a:latin typeface="Source Sans Pro" charset="0"/>
                <a:ea typeface="Source Sans Pro" charset="0"/>
                <a:cs typeface="Source Sans Pro" charset="0"/>
                <a:sym typeface="Source Sans Pro" charset="0"/>
              </a:rPr>
              <a:t>Lack of communication with MCO/TPA/BWC/claimant</a:t>
            </a:r>
          </a:p>
          <a:p>
            <a:pPr marL="596900" indent="-457200" eaLnBrk="1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800"/>
              <a:buFont typeface="Arial" charset="0"/>
              <a:buNone/>
            </a:pPr>
            <a:endParaRPr lang="en-US" altLang="en-US" sz="2400" dirty="0" smtClean="0">
              <a:ea typeface="Source Sans Pro" charset="0"/>
              <a:cs typeface="Source Sans Pro" charset="0"/>
              <a:sym typeface="Source Sans Pro" charset="0"/>
            </a:endParaRPr>
          </a:p>
        </p:txBody>
      </p:sp>
      <p:sp>
        <p:nvSpPr>
          <p:cNvPr id="8195" name="Google Shape;171;p23"/>
          <p:cNvSpPr>
            <a:spLocks noGrp="1"/>
          </p:cNvSpPr>
          <p:nvPr>
            <p:ph type="sldNum" sz="quarter" idx="10"/>
          </p:nvPr>
        </p:nvSpPr>
        <p:spPr>
          <a:xfrm>
            <a:off x="9112250" y="7392988"/>
            <a:ext cx="603250" cy="227012"/>
          </a:xfrm>
          <a:noFill/>
        </p:spPr>
        <p:txBody>
          <a:bodyPr/>
          <a:lstStyle>
            <a:lvl1pPr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fld id="{D0D5B506-8CF1-4567-AD56-284778CB7C0B}" type="slidenum">
              <a:rPr lang="en-US" altLang="en-US" sz="1200">
                <a:solidFill>
                  <a:srgbClr val="489ED1"/>
                </a:solidFill>
                <a:latin typeface="Calibri Bold" pitchFamily="34" charset="0"/>
                <a:cs typeface="Source Sans Pro" charset="0"/>
                <a:sym typeface="Source Sans Pro" charset="0"/>
              </a:rPr>
              <a:pPr eaLnBrk="1" hangingPunct="1"/>
              <a:t>7</a:t>
            </a:fld>
            <a:endParaRPr lang="en-US" altLang="en-US" sz="1200" dirty="0">
              <a:solidFill>
                <a:srgbClr val="489ED1"/>
              </a:solidFill>
              <a:latin typeface="Calibri Bold" pitchFamily="34" charset="0"/>
              <a:cs typeface="Source Sans Pro" charset="0"/>
              <a:sym typeface="Source Sans Pro" charset="0"/>
            </a:endParaRPr>
          </a:p>
        </p:txBody>
      </p:sp>
      <p:sp>
        <p:nvSpPr>
          <p:cNvPr id="8196" name="Google Shape;141;p17"/>
          <p:cNvSpPr txBox="1">
            <a:spLocks/>
          </p:cNvSpPr>
          <p:nvPr/>
        </p:nvSpPr>
        <p:spPr bwMode="auto">
          <a:xfrm>
            <a:off x="717550" y="982663"/>
            <a:ext cx="9374188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buClr>
                <a:srgbClr val="000000"/>
              </a:buClr>
              <a:buFont typeface="Arial" charset="0"/>
              <a:defRPr sz="1400" b="1">
                <a:solidFill>
                  <a:srgbClr val="000000"/>
                </a:solidFill>
                <a:latin typeface="Calibri Bold" pitchFamily="34" charset="0"/>
                <a:ea typeface="Calibri Bold" pitchFamily="34" charset="0"/>
                <a:cs typeface="Calibri Bold" pitchFamily="34" charset="0"/>
                <a:sym typeface="Arial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>
                <a:srgbClr val="383D4B"/>
              </a:buClr>
              <a:buSzPts val="2500"/>
              <a:buFont typeface="Source Sans Pro Light" charset="0"/>
              <a:buNone/>
            </a:pPr>
            <a:r>
              <a:rPr lang="en-US" altLang="en-US" sz="3200" dirty="0">
                <a:solidFill>
                  <a:srgbClr val="383D4B"/>
                </a:solidFill>
                <a:latin typeface="Calibri Light" pitchFamily="34" charset="0"/>
                <a:ea typeface="Source Sans Pro Light" charset="0"/>
                <a:cs typeface="Source Sans Pro Light" charset="0"/>
                <a:sym typeface="Source Sans Pro Light" charset="0"/>
              </a:rPr>
              <a:t>Top ten common mistakes: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3"/>
          <p:cNvSpPr txBox="1">
            <a:spLocks noGrp="1"/>
          </p:cNvSpPr>
          <p:nvPr>
            <p:ph type="body" idx="1"/>
          </p:nvPr>
        </p:nvSpPr>
        <p:spPr>
          <a:xfrm>
            <a:off x="717550" y="1914525"/>
            <a:ext cx="8710613" cy="4387850"/>
          </a:xfrm>
        </p:spPr>
        <p:txBody>
          <a:bodyPr>
            <a:normAutofit/>
          </a:bodyPr>
          <a:lstStyle/>
          <a:p>
            <a:pPr eaLnBrk="1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B2A28"/>
              </a:buClr>
              <a:buFont typeface="Arial" charset="0"/>
              <a:buChar char="•"/>
            </a:pPr>
            <a:r>
              <a:rPr lang="en-US" altLang="en-US" sz="2400" dirty="0" smtClean="0">
                <a:solidFill>
                  <a:srgbClr val="2B2A28"/>
                </a:solidFill>
                <a:latin typeface="Source Sans Pro" charset="0"/>
                <a:ea typeface="Source Sans Pro" charset="0"/>
                <a:cs typeface="Source Sans Pro" charset="0"/>
                <a:sym typeface="Source Sans Pro" charset="0"/>
              </a:rPr>
              <a:t>It can be complicated, but employers need to know how the system works so they can make good business decisions. 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B2A28"/>
              </a:buClr>
              <a:buFont typeface="Arial" charset="0"/>
              <a:buChar char="•"/>
            </a:pPr>
            <a:r>
              <a:rPr lang="en-US" altLang="en-US" sz="2400" dirty="0" smtClean="0">
                <a:solidFill>
                  <a:srgbClr val="2B2A28"/>
                </a:solidFill>
                <a:latin typeface="Source Sans Pro" charset="0"/>
                <a:ea typeface="Source Sans Pro" charset="0"/>
                <a:cs typeface="Source Sans Pro" charset="0"/>
                <a:sym typeface="Source Sans Pro" charset="0"/>
              </a:rPr>
              <a:t>Employers need to understand: </a:t>
            </a:r>
          </a:p>
          <a:p>
            <a:pPr lvl="1" eaLnBrk="1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B2A28"/>
              </a:buClr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rgbClr val="2B2A28"/>
                </a:solidFill>
                <a:latin typeface="Source Sans Pro" charset="0"/>
                <a:ea typeface="Source Sans Pro" charset="0"/>
                <a:cs typeface="Source Sans Pro" charset="0"/>
                <a:sym typeface="Source Sans Pro" charset="0"/>
              </a:rPr>
              <a:t>Rating;</a:t>
            </a:r>
          </a:p>
          <a:p>
            <a:pPr lvl="1" eaLnBrk="1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B2A28"/>
              </a:buClr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rgbClr val="2B2A28"/>
                </a:solidFill>
                <a:latin typeface="Source Sans Pro" charset="0"/>
                <a:ea typeface="Source Sans Pro" charset="0"/>
                <a:cs typeface="Source Sans Pro" charset="0"/>
                <a:sym typeface="Source Sans Pro" charset="0"/>
              </a:rPr>
              <a:t>Claim reporting and claim management; and,</a:t>
            </a:r>
          </a:p>
          <a:p>
            <a:pPr lvl="1" eaLnBrk="1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B2A28"/>
              </a:buClr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rgbClr val="2B2A28"/>
                </a:solidFill>
                <a:latin typeface="Source Sans Pro" charset="0"/>
                <a:ea typeface="Source Sans Pro" charset="0"/>
                <a:cs typeface="Source Sans Pro" charset="0"/>
                <a:sym typeface="Source Sans Pro" charset="0"/>
              </a:rPr>
              <a:t>BWC programs.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2B2A28"/>
              </a:buClr>
              <a:buFont typeface="Source Sans Pro" charset="0"/>
              <a:buChar char="•"/>
            </a:pPr>
            <a:r>
              <a:rPr lang="en-US" altLang="en-US" sz="2400" dirty="0" smtClean="0">
                <a:solidFill>
                  <a:srgbClr val="2B2A28"/>
                </a:solidFill>
                <a:latin typeface="Source Sans Pro" charset="0"/>
                <a:ea typeface="Source Sans Pro" charset="0"/>
                <a:cs typeface="Source Sans Pro" charset="0"/>
                <a:sym typeface="Source Sans Pro" charset="0"/>
              </a:rPr>
              <a:t>It is important to understand the responsibilities of all parties in the system: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Source Sans Pro" charset="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Arial" charset="0"/>
                <a:ea typeface="Source Sans Pro" charset="0"/>
                <a:cs typeface="Source Sans Pro" charset="0"/>
              </a:rPr>
              <a:t>			</a:t>
            </a:r>
            <a:r>
              <a:rPr lang="en-US" altLang="en-US" sz="2400" dirty="0" smtClean="0">
                <a:solidFill>
                  <a:srgbClr val="2B2A28"/>
                </a:solidFill>
                <a:latin typeface="Source Sans Pro" charset="0"/>
                <a:ea typeface="Source Sans Pro" charset="0"/>
                <a:cs typeface="Source Sans Pro" charset="0"/>
              </a:rPr>
              <a:t> Employer  Claimant  MCO  BWC  TPA</a:t>
            </a:r>
            <a:endParaRPr lang="en-US" altLang="en-US" sz="2400" dirty="0" smtClean="0">
              <a:solidFill>
                <a:srgbClr val="2B2A28"/>
              </a:solidFill>
              <a:latin typeface="Source Sans Pro" charset="0"/>
              <a:ea typeface="Source Sans Pro" charset="0"/>
              <a:cs typeface="Source Sans Pro" charset="0"/>
              <a:sym typeface="Source Sans Pro" charset="0"/>
            </a:endParaRPr>
          </a:p>
          <a:p>
            <a:pPr eaLnBrk="1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800"/>
              <a:buFont typeface="Arial" charset="0"/>
              <a:buNone/>
            </a:pPr>
            <a:endParaRPr lang="en-US" altLang="en-US" sz="2800" dirty="0" smtClean="0">
              <a:ea typeface="Source Sans Pro" charset="0"/>
              <a:cs typeface="Source Sans Pro" charset="0"/>
              <a:sym typeface="Source Sans Pro" charset="0"/>
            </a:endParaRPr>
          </a:p>
        </p:txBody>
      </p:sp>
      <p:sp>
        <p:nvSpPr>
          <p:cNvPr id="9219" name="Google Shape;171;p23"/>
          <p:cNvSpPr>
            <a:spLocks noGrp="1"/>
          </p:cNvSpPr>
          <p:nvPr>
            <p:ph type="sldNum" sz="quarter" idx="10"/>
          </p:nvPr>
        </p:nvSpPr>
        <p:spPr>
          <a:xfrm>
            <a:off x="9112250" y="7392988"/>
            <a:ext cx="603250" cy="227012"/>
          </a:xfrm>
          <a:noFill/>
        </p:spPr>
        <p:txBody>
          <a:bodyPr/>
          <a:lstStyle>
            <a:lvl1pPr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fld id="{CCE81800-480B-4983-B2E5-6038E9BAC67E}" type="slidenum">
              <a:rPr lang="en-US" altLang="en-US" sz="1200">
                <a:solidFill>
                  <a:srgbClr val="489ED1"/>
                </a:solidFill>
                <a:latin typeface="Calibri Bold" pitchFamily="34" charset="0"/>
                <a:cs typeface="Source Sans Pro" charset="0"/>
                <a:sym typeface="Source Sans Pro" charset="0"/>
              </a:rPr>
              <a:pPr eaLnBrk="1" hangingPunct="1"/>
              <a:t>8</a:t>
            </a:fld>
            <a:endParaRPr lang="en-US" altLang="en-US" sz="1200" dirty="0">
              <a:solidFill>
                <a:srgbClr val="489ED1"/>
              </a:solidFill>
              <a:latin typeface="Calibri Bold" pitchFamily="34" charset="0"/>
              <a:cs typeface="Source Sans Pro" charset="0"/>
              <a:sym typeface="Source Sans Pro" charset="0"/>
            </a:endParaRPr>
          </a:p>
        </p:txBody>
      </p:sp>
      <p:sp>
        <p:nvSpPr>
          <p:cNvPr id="9220" name="Google Shape;141;p17"/>
          <p:cNvSpPr txBox="1">
            <a:spLocks/>
          </p:cNvSpPr>
          <p:nvPr/>
        </p:nvSpPr>
        <p:spPr bwMode="auto">
          <a:xfrm>
            <a:off x="717550" y="982663"/>
            <a:ext cx="9374188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buClr>
                <a:srgbClr val="000000"/>
              </a:buClr>
              <a:buFont typeface="Arial" charset="0"/>
              <a:defRPr sz="1400" b="1">
                <a:solidFill>
                  <a:srgbClr val="000000"/>
                </a:solidFill>
                <a:latin typeface="Calibri Bold" pitchFamily="34" charset="0"/>
                <a:ea typeface="Calibri Bold" pitchFamily="34" charset="0"/>
                <a:cs typeface="Calibri Bold" pitchFamily="34" charset="0"/>
                <a:sym typeface="Arial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>
                <a:srgbClr val="383D4B"/>
              </a:buClr>
              <a:buSzPts val="2500"/>
              <a:buFont typeface="Source Sans Pro Light" charset="0"/>
              <a:buNone/>
            </a:pPr>
            <a:r>
              <a:rPr lang="en-US" altLang="en-US" sz="3200" dirty="0">
                <a:solidFill>
                  <a:srgbClr val="383D4B"/>
                </a:solidFill>
                <a:latin typeface="Calibri Light" pitchFamily="34" charset="0"/>
                <a:ea typeface="Source Sans Pro Light" charset="0"/>
                <a:cs typeface="Source Sans Pro Light" charset="0"/>
                <a:sym typeface="Source Sans Pro Light" charset="0"/>
              </a:rPr>
              <a:t>Not understanding the workers’ compensation system: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3"/>
          <p:cNvSpPr txBox="1">
            <a:spLocks noGrp="1"/>
          </p:cNvSpPr>
          <p:nvPr>
            <p:ph type="body" idx="1"/>
          </p:nvPr>
        </p:nvSpPr>
        <p:spPr>
          <a:xfrm>
            <a:off x="717550" y="1914525"/>
            <a:ext cx="8710613" cy="5021263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800"/>
              <a:buFont typeface="Source Sans Pro" charset="0"/>
              <a:buNone/>
            </a:pPr>
            <a:r>
              <a:rPr lang="en-US" altLang="en-US" sz="2000" dirty="0" smtClean="0">
                <a:ea typeface="Source Sans Pro" charset="0"/>
                <a:cs typeface="Source Sans Pro" charset="0"/>
                <a:sym typeface="Source Sans Pro" charset="0"/>
              </a:rPr>
              <a:t>• Initial report of injury			• Questions on medical bills</a:t>
            </a:r>
          </a:p>
          <a:p>
            <a:pPr marL="0" indent="0" eaLnBrk="1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800"/>
              <a:buFont typeface="Source Sans Pro" charset="0"/>
              <a:buNone/>
            </a:pPr>
            <a:endParaRPr lang="en-US" altLang="en-US" sz="2000" dirty="0" smtClean="0">
              <a:ea typeface="Source Sans Pro" charset="0"/>
              <a:cs typeface="Source Sans Pro" charset="0"/>
              <a:sym typeface="Source Sans Pro" charset="0"/>
            </a:endParaRPr>
          </a:p>
          <a:p>
            <a:pPr marL="0" indent="0" eaLnBrk="1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800"/>
              <a:buFont typeface="Source Sans Pro" charset="0"/>
              <a:buNone/>
            </a:pPr>
            <a:r>
              <a:rPr lang="en-US" altLang="en-US" sz="2000" dirty="0" smtClean="0">
                <a:ea typeface="Source Sans Pro" charset="0"/>
                <a:cs typeface="Source Sans Pro" charset="0"/>
                <a:sym typeface="Source Sans Pro" charset="0"/>
              </a:rPr>
              <a:t>• Return to Work questions		• Prescription drug questions</a:t>
            </a:r>
          </a:p>
          <a:p>
            <a:pPr marL="0" indent="0" eaLnBrk="1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800"/>
              <a:buFont typeface="Source Sans Pro" charset="0"/>
              <a:buNone/>
            </a:pPr>
            <a:endParaRPr lang="en-US" altLang="en-US" sz="2000" dirty="0" smtClean="0">
              <a:ea typeface="Source Sans Pro" charset="0"/>
              <a:cs typeface="Source Sans Pro" charset="0"/>
              <a:sym typeface="Source Sans Pro" charset="0"/>
            </a:endParaRPr>
          </a:p>
          <a:p>
            <a:pPr marL="0" indent="0" eaLnBrk="1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800"/>
              <a:buFont typeface="Source Sans Pro" charset="0"/>
              <a:buNone/>
            </a:pPr>
            <a:r>
              <a:rPr lang="en-US" altLang="en-US" sz="2000" dirty="0" smtClean="0">
                <a:ea typeface="Source Sans Pro" charset="0"/>
                <a:cs typeface="Source Sans Pro" charset="0"/>
                <a:sym typeface="Source Sans Pro" charset="0"/>
              </a:rPr>
              <a:t>• Change of physicians			• Medical records/documentation	</a:t>
            </a:r>
          </a:p>
          <a:p>
            <a:pPr marL="0" indent="0" eaLnBrk="1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800"/>
              <a:buFont typeface="Source Sans Pro" charset="0"/>
              <a:buNone/>
            </a:pPr>
            <a:endParaRPr lang="en-US" altLang="en-US" sz="2000" dirty="0" smtClean="0">
              <a:ea typeface="Source Sans Pro" charset="0"/>
              <a:cs typeface="Source Sans Pro" charset="0"/>
              <a:sym typeface="Source Sans Pro" charset="0"/>
            </a:endParaRPr>
          </a:p>
          <a:p>
            <a:pPr marL="0" indent="0" eaLnBrk="1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800"/>
              <a:buFont typeface="Source Sans Pro" charset="0"/>
              <a:buNone/>
            </a:pPr>
            <a:r>
              <a:rPr lang="en-US" altLang="en-US" sz="2000" dirty="0" smtClean="0">
                <a:ea typeface="Source Sans Pro" charset="0"/>
                <a:cs typeface="Source Sans Pro" charset="0"/>
                <a:sym typeface="Source Sans Pro" charset="0"/>
              </a:rPr>
              <a:t>• MCO network of physicians		• Rehabilitation</a:t>
            </a:r>
          </a:p>
          <a:p>
            <a:pPr marL="0" indent="0" eaLnBrk="1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800"/>
              <a:buFont typeface="Source Sans Pro" charset="0"/>
              <a:buNone/>
            </a:pPr>
            <a:endParaRPr lang="en-US" altLang="en-US" sz="2000" dirty="0" smtClean="0">
              <a:ea typeface="Source Sans Pro" charset="0"/>
              <a:cs typeface="Source Sans Pro" charset="0"/>
              <a:sym typeface="Source Sans Pro" charset="0"/>
            </a:endParaRPr>
          </a:p>
          <a:p>
            <a:pPr marL="0" indent="0" eaLnBrk="1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800"/>
              <a:buFont typeface="Source Sans Pro" charset="0"/>
              <a:buNone/>
            </a:pPr>
            <a:r>
              <a:rPr lang="en-US" altLang="en-US" sz="2000" dirty="0" smtClean="0">
                <a:ea typeface="Source Sans Pro" charset="0"/>
                <a:cs typeface="Source Sans Pro" charset="0"/>
                <a:sym typeface="Source Sans Pro" charset="0"/>
              </a:rPr>
              <a:t>• Fraud					• Utilization management</a:t>
            </a:r>
          </a:p>
          <a:p>
            <a:pPr marL="0" indent="0" eaLnBrk="1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800"/>
              <a:buFont typeface="Source Sans Pro" charset="0"/>
              <a:buNone/>
            </a:pPr>
            <a:endParaRPr lang="en-US" altLang="en-US" sz="2000" dirty="0" smtClean="0">
              <a:ea typeface="Source Sans Pro" charset="0"/>
              <a:cs typeface="Source Sans Pro" charset="0"/>
              <a:sym typeface="Source Sans Pro" charset="0"/>
            </a:endParaRPr>
          </a:p>
          <a:p>
            <a:pPr marL="0" indent="0" eaLnBrk="1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800"/>
              <a:buFont typeface="Source Sans Pro" charset="0"/>
              <a:buNone/>
            </a:pPr>
            <a:r>
              <a:rPr lang="en-US" altLang="en-US" sz="2000" dirty="0" smtClean="0">
                <a:ea typeface="Source Sans Pro" charset="0"/>
                <a:cs typeface="Source Sans Pro" charset="0"/>
                <a:sym typeface="Source Sans Pro" charset="0"/>
              </a:rPr>
              <a:t>• Injury Reporting Materials		• MCO procedures  </a:t>
            </a:r>
          </a:p>
          <a:p>
            <a:pPr marL="0" indent="0" eaLnBrk="1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800"/>
              <a:buFont typeface="Source Sans Pro" charset="0"/>
              <a:buNone/>
            </a:pPr>
            <a:endParaRPr lang="en-US" altLang="en-US" sz="2000" dirty="0" smtClean="0">
              <a:ea typeface="Source Sans Pro" charset="0"/>
              <a:cs typeface="Source Sans Pro" charset="0"/>
              <a:sym typeface="Source Sans Pro" charset="0"/>
            </a:endParaRPr>
          </a:p>
          <a:p>
            <a:pPr marL="0" indent="0" eaLnBrk="1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800"/>
              <a:buFont typeface="Source Sans Pro" charset="0"/>
              <a:buNone/>
            </a:pPr>
            <a:r>
              <a:rPr lang="en-US" altLang="en-US" sz="2000" dirty="0" smtClean="0">
                <a:ea typeface="Source Sans Pro" charset="0"/>
                <a:cs typeface="Source Sans Pro" charset="0"/>
                <a:sym typeface="Source Sans Pro" charset="0"/>
              </a:rPr>
              <a:t>		• Modified Duty/Transitional Work Questions</a:t>
            </a:r>
          </a:p>
          <a:p>
            <a:pPr marL="0" indent="0" eaLnBrk="1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800"/>
              <a:buFont typeface="Source Sans Pro" charset="0"/>
              <a:buNone/>
            </a:pPr>
            <a:endParaRPr lang="en-US" altLang="en-US" sz="2000" dirty="0" smtClean="0">
              <a:ea typeface="Source Sans Pro" charset="0"/>
              <a:cs typeface="Source Sans Pro" charset="0"/>
              <a:sym typeface="Source Sans Pro" charset="0"/>
            </a:endParaRPr>
          </a:p>
          <a:p>
            <a:pPr marL="0" indent="0" eaLnBrk="1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800"/>
              <a:buFont typeface="Source Sans Pro" charset="0"/>
              <a:buNone/>
            </a:pPr>
            <a:r>
              <a:rPr lang="en-US" altLang="en-US" sz="2000" dirty="0" smtClean="0">
                <a:ea typeface="Source Sans Pro" charset="0"/>
                <a:cs typeface="Source Sans Pro" charset="0"/>
                <a:sym typeface="Source Sans Pro" charset="0"/>
              </a:rPr>
              <a:t>		• Questions on treatment/treatment plans</a:t>
            </a:r>
          </a:p>
          <a:p>
            <a:pPr marL="0" indent="0" eaLnBrk="1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800"/>
              <a:buFont typeface="Source Sans Pro" charset="0"/>
              <a:buNone/>
            </a:pPr>
            <a:endParaRPr lang="en-US" altLang="en-US" sz="2600" dirty="0" smtClean="0">
              <a:ea typeface="Source Sans Pro" charset="0"/>
              <a:cs typeface="Source Sans Pro" charset="0"/>
              <a:sym typeface="Source Sans Pro" charset="0"/>
            </a:endParaRPr>
          </a:p>
        </p:txBody>
      </p:sp>
      <p:sp>
        <p:nvSpPr>
          <p:cNvPr id="10243" name="Google Shape;171;p23"/>
          <p:cNvSpPr>
            <a:spLocks noGrp="1"/>
          </p:cNvSpPr>
          <p:nvPr>
            <p:ph type="sldNum" sz="quarter" idx="10"/>
          </p:nvPr>
        </p:nvSpPr>
        <p:spPr>
          <a:xfrm>
            <a:off x="9112250" y="7404100"/>
            <a:ext cx="603250" cy="227013"/>
          </a:xfrm>
          <a:noFill/>
        </p:spPr>
        <p:txBody>
          <a:bodyPr/>
          <a:lstStyle>
            <a:lvl1pPr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fld id="{5EE09316-5344-468A-A752-BD012CB4D561}" type="slidenum">
              <a:rPr lang="en-US" altLang="en-US" sz="1200">
                <a:solidFill>
                  <a:srgbClr val="489ED1"/>
                </a:solidFill>
                <a:latin typeface="Calibri Bold" pitchFamily="34" charset="0"/>
                <a:cs typeface="Source Sans Pro" charset="0"/>
                <a:sym typeface="Source Sans Pro" charset="0"/>
              </a:rPr>
              <a:pPr eaLnBrk="1" hangingPunct="1"/>
              <a:t>9</a:t>
            </a:fld>
            <a:endParaRPr lang="en-US" altLang="en-US" sz="1200" dirty="0">
              <a:solidFill>
                <a:srgbClr val="489ED1"/>
              </a:solidFill>
              <a:latin typeface="Calibri Bold" pitchFamily="34" charset="0"/>
              <a:cs typeface="Source Sans Pro" charset="0"/>
              <a:sym typeface="Source Sans Pro" charset="0"/>
            </a:endParaRPr>
          </a:p>
        </p:txBody>
      </p:sp>
      <p:sp>
        <p:nvSpPr>
          <p:cNvPr id="10244" name="Google Shape;141;p17"/>
          <p:cNvSpPr txBox="1">
            <a:spLocks/>
          </p:cNvSpPr>
          <p:nvPr/>
        </p:nvSpPr>
        <p:spPr bwMode="auto">
          <a:xfrm>
            <a:off x="717550" y="982663"/>
            <a:ext cx="9374188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buClr>
                <a:srgbClr val="000000"/>
              </a:buClr>
              <a:buFont typeface="Arial" charset="0"/>
              <a:defRPr sz="1400" b="1">
                <a:solidFill>
                  <a:srgbClr val="000000"/>
                </a:solidFill>
                <a:latin typeface="Calibri Bold" pitchFamily="34" charset="0"/>
                <a:ea typeface="Calibri Bold" pitchFamily="34" charset="0"/>
                <a:cs typeface="Calibri Bold" pitchFamily="34" charset="0"/>
                <a:sym typeface="Arial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>
                <a:srgbClr val="383D4B"/>
              </a:buClr>
              <a:buSzPts val="2500"/>
              <a:buFont typeface="Source Sans Pro Light" charset="0"/>
              <a:buNone/>
            </a:pPr>
            <a:r>
              <a:rPr lang="en-US" altLang="en-US" sz="3200" dirty="0">
                <a:solidFill>
                  <a:srgbClr val="383D4B"/>
                </a:solidFill>
                <a:latin typeface="Calibri Light" pitchFamily="34" charset="0"/>
                <a:ea typeface="Source Sans Pro Light" charset="0"/>
                <a:cs typeface="Source Sans Pro Light" charset="0"/>
                <a:sym typeface="Source Sans Pro Light" charset="0"/>
              </a:rPr>
              <a:t>MCO/TPA responsibility slide :  MCO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dgwick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1230</TotalTime>
  <Words>1143</Words>
  <Application>Microsoft Office PowerPoint</Application>
  <PresentationFormat>Custom</PresentationFormat>
  <Paragraphs>227</Paragraphs>
  <Slides>25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Calibri Bold</vt:lpstr>
      <vt:lpstr>Arial</vt:lpstr>
      <vt:lpstr>Calibri Light</vt:lpstr>
      <vt:lpstr>Calibri</vt:lpstr>
      <vt:lpstr>Source Sans Pro</vt:lpstr>
      <vt:lpstr>Source Sans Pro Light</vt:lpstr>
      <vt:lpstr>Georgia</vt:lpstr>
      <vt:lpstr>Sedgwick</vt:lpstr>
      <vt:lpstr>PowerPoint Presentation</vt:lpstr>
      <vt:lpstr>PowerPoint Presentation</vt:lpstr>
      <vt:lpstr>PowerPoint Presentation</vt:lpstr>
      <vt:lpstr>Top ten common mistakes employers make when managing workers’ compensation  Presented by: Barb Lessman, Account Executive Todd Keserich, AVP Client Services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 goes here</dc:title>
  <dc:creator>Leahy, Julie</dc:creator>
  <cp:lastModifiedBy>Mark Wainwright</cp:lastModifiedBy>
  <cp:revision>49</cp:revision>
  <cp:lastPrinted>2021-04-06T17:01:14Z</cp:lastPrinted>
  <dcterms:modified xsi:type="dcterms:W3CDTF">2021-04-07T19:40:48Z</dcterms:modified>
</cp:coreProperties>
</file>